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7"/>
  </p:notesMasterIdLst>
  <p:sldIdLst>
    <p:sldId id="256" r:id="rId2"/>
    <p:sldId id="257" r:id="rId3"/>
    <p:sldId id="258" r:id="rId4"/>
    <p:sldId id="262" r:id="rId5"/>
    <p:sldId id="267" r:id="rId6"/>
    <p:sldId id="265" r:id="rId7"/>
    <p:sldId id="263" r:id="rId8"/>
    <p:sldId id="268" r:id="rId9"/>
    <p:sldId id="270" r:id="rId10"/>
    <p:sldId id="269" r:id="rId11"/>
    <p:sldId id="261" r:id="rId12"/>
    <p:sldId id="266" r:id="rId13"/>
    <p:sldId id="274" r:id="rId14"/>
    <p:sldId id="271" r:id="rId15"/>
    <p:sldId id="273" r:id="rId16"/>
    <p:sldId id="297" r:id="rId17"/>
    <p:sldId id="298" r:id="rId18"/>
    <p:sldId id="299" r:id="rId19"/>
    <p:sldId id="300" r:id="rId20"/>
    <p:sldId id="301" r:id="rId21"/>
    <p:sldId id="302" r:id="rId22"/>
    <p:sldId id="303" r:id="rId23"/>
    <p:sldId id="304" r:id="rId24"/>
    <p:sldId id="305" r:id="rId25"/>
    <p:sldId id="306" r:id="rId26"/>
    <p:sldId id="307" r:id="rId27"/>
    <p:sldId id="308" r:id="rId28"/>
    <p:sldId id="309" r:id="rId29"/>
    <p:sldId id="310" r:id="rId30"/>
    <p:sldId id="311" r:id="rId31"/>
    <p:sldId id="312" r:id="rId32"/>
    <p:sldId id="313" r:id="rId33"/>
    <p:sldId id="314" r:id="rId34"/>
    <p:sldId id="315" r:id="rId35"/>
    <p:sldId id="316" r:id="rId36"/>
    <p:sldId id="317" r:id="rId37"/>
    <p:sldId id="318" r:id="rId38"/>
    <p:sldId id="319" r:id="rId39"/>
    <p:sldId id="320" r:id="rId40"/>
    <p:sldId id="321" r:id="rId41"/>
    <p:sldId id="322" r:id="rId42"/>
    <p:sldId id="323" r:id="rId43"/>
    <p:sldId id="324" r:id="rId44"/>
    <p:sldId id="325" r:id="rId45"/>
    <p:sldId id="326"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63" autoAdjust="0"/>
    <p:restoredTop sz="92479" autoAdjust="0"/>
  </p:normalViewPr>
  <p:slideViewPr>
    <p:cSldViewPr snapToGrid="0">
      <p:cViewPr varScale="1">
        <p:scale>
          <a:sx n="63" d="100"/>
          <a:sy n="63" d="100"/>
        </p:scale>
        <p:origin x="476" y="31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EE1C71-A916-40D2-95DA-EB671336EFF2}" type="datetimeFigureOut">
              <a:rPr lang="en-US" smtClean="0"/>
              <a:t>2/3/2018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C79526-5ABC-4012-BA17-8C4C547BA53E}" type="slidenum">
              <a:rPr lang="en-US" smtClean="0"/>
              <a:t>‹#›</a:t>
            </a:fld>
            <a:endParaRPr lang="en-US"/>
          </a:p>
        </p:txBody>
      </p:sp>
    </p:spTree>
    <p:extLst>
      <p:ext uri="{BB962C8B-B14F-4D97-AF65-F5344CB8AC3E}">
        <p14:creationId xmlns:p14="http://schemas.microsoft.com/office/powerpoint/2010/main" val="1419774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cbi.nlm.nih.gov/pmc/articles/PMC4352772/#r17" TargetMode="External"/><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ncbi.nlm.nih.gov/pmc/articles/PMC4352772/#r22" TargetMode="External"/><Relationship Id="rId4" Type="http://schemas.openxmlformats.org/officeDocument/2006/relationships/hyperlink" Target="https://www.ncbi.nlm.nih.gov/pmc/articles/PMC4352772/#r21"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The Article Titled: “</a:t>
            </a:r>
            <a:r>
              <a:rPr lang="en-US" b="1" dirty="0"/>
              <a:t>In vivo NAD assay reveals the intracellular NAD contents and redox state in healthy human brain and their age dependences” </a:t>
            </a:r>
            <a:r>
              <a:rPr lang="en-US" b="0" dirty="0"/>
              <a:t>by Xiao-Hong Zhu, Ming Lu, </a:t>
            </a:r>
            <a:r>
              <a:rPr lang="en-US" b="0" dirty="0" err="1"/>
              <a:t>Byeong-Yeul</a:t>
            </a:r>
            <a:r>
              <a:rPr lang="en-US" b="0" dirty="0"/>
              <a:t> Lee, </a:t>
            </a:r>
            <a:r>
              <a:rPr lang="en-US" b="0" dirty="0" err="1"/>
              <a:t>Kamil</a:t>
            </a:r>
            <a:r>
              <a:rPr lang="en-US" b="0" dirty="0"/>
              <a:t> </a:t>
            </a:r>
            <a:r>
              <a:rPr lang="en-US" b="0" dirty="0" err="1"/>
              <a:t>Ugurbil</a:t>
            </a:r>
            <a:r>
              <a:rPr lang="en-US" b="0" dirty="0"/>
              <a:t>, and Wei Chen, </a:t>
            </a:r>
            <a:r>
              <a:rPr lang="en-US" b="0" i="1" dirty="0"/>
              <a:t>PNAS</a:t>
            </a:r>
            <a:r>
              <a:rPr lang="en-US" b="0" dirty="0"/>
              <a:t>,, </a:t>
            </a:r>
            <a:r>
              <a:rPr lang="pt-BR" dirty="0"/>
              <a:t>2015 Mar 3; 112(9): 2876–2881</a:t>
            </a:r>
          </a:p>
          <a:p>
            <a:endParaRPr lang="en-US" dirty="0"/>
          </a:p>
          <a:p>
            <a:r>
              <a:rPr lang="en-US" dirty="0"/>
              <a:t>Age dependences of (</a:t>
            </a:r>
            <a:r>
              <a:rPr lang="en-US" i="1" dirty="0"/>
              <a:t>A</a:t>
            </a:r>
            <a:r>
              <a:rPr lang="en-US" dirty="0"/>
              <a:t>) intracellular NAD</a:t>
            </a:r>
            <a:r>
              <a:rPr lang="en-US" baseline="30000" dirty="0"/>
              <a:t>+</a:t>
            </a:r>
            <a:r>
              <a:rPr lang="en-US" dirty="0"/>
              <a:t>, NADH, and total NAD concentrations and (</a:t>
            </a:r>
            <a:r>
              <a:rPr lang="en-US" i="1" dirty="0"/>
              <a:t>B</a:t>
            </a:r>
            <a:r>
              <a:rPr lang="en-US" dirty="0"/>
              <a:t>) NAD</a:t>
            </a:r>
            <a:r>
              <a:rPr lang="en-US" baseline="30000" dirty="0"/>
              <a:t>+</a:t>
            </a:r>
            <a:r>
              <a:rPr lang="en-US" dirty="0"/>
              <a:t>/NADH RP observed in healthy human brains. The open symbols represent individual subject data, and the filled symbols display the average data from three age groups of younger (21–26 y old; </a:t>
            </a:r>
            <a:r>
              <a:rPr lang="en-US" i="1" dirty="0"/>
              <a:t>n</a:t>
            </a:r>
            <a:r>
              <a:rPr lang="en-US" dirty="0"/>
              <a:t> = 7), middle (33–36 y old; </a:t>
            </a:r>
            <a:r>
              <a:rPr lang="en-US" i="1" dirty="0"/>
              <a:t>n</a:t>
            </a:r>
            <a:r>
              <a:rPr lang="en-US" dirty="0"/>
              <a:t> = 4), and older (59–68 y old; </a:t>
            </a:r>
            <a:r>
              <a:rPr lang="en-US" i="1" dirty="0"/>
              <a:t>n</a:t>
            </a:r>
            <a:r>
              <a:rPr lang="en-US" dirty="0"/>
              <a:t> = 6) subjects.</a:t>
            </a:r>
          </a:p>
        </p:txBody>
      </p:sp>
      <p:sp>
        <p:nvSpPr>
          <p:cNvPr id="4" name="Slide Number Placeholder 3"/>
          <p:cNvSpPr>
            <a:spLocks noGrp="1"/>
          </p:cNvSpPr>
          <p:nvPr>
            <p:ph type="sldNum" sz="quarter" idx="10"/>
          </p:nvPr>
        </p:nvSpPr>
        <p:spPr/>
        <p:txBody>
          <a:bodyPr/>
          <a:lstStyle/>
          <a:p>
            <a:fld id="{66C79526-5ABC-4012-BA17-8C4C547BA53E}" type="slidenum">
              <a:rPr lang="en-US" smtClean="0"/>
              <a:t>9</a:t>
            </a:fld>
            <a:endParaRPr lang="en-US"/>
          </a:p>
        </p:txBody>
      </p:sp>
    </p:spTree>
    <p:extLst>
      <p:ext uri="{BB962C8B-B14F-4D97-AF65-F5344CB8AC3E}">
        <p14:creationId xmlns:p14="http://schemas.microsoft.com/office/powerpoint/2010/main" val="2588837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From The Article Titled: “</a:t>
            </a:r>
            <a:r>
              <a:rPr lang="en-US" b="1" dirty="0"/>
              <a:t>In vivo NAD assay reveals the intracellular NAD contents and redox state in healthy human brain and their age dependences” </a:t>
            </a:r>
            <a:r>
              <a:rPr lang="en-US" b="0" dirty="0"/>
              <a:t>by Xiao-Hong Zhu, Ming Lu, </a:t>
            </a:r>
            <a:r>
              <a:rPr lang="en-US" b="0" dirty="0" err="1"/>
              <a:t>Byeong-Yeul</a:t>
            </a:r>
            <a:r>
              <a:rPr lang="en-US" b="0" dirty="0"/>
              <a:t> Lee, </a:t>
            </a:r>
            <a:r>
              <a:rPr lang="en-US" b="0" dirty="0" err="1"/>
              <a:t>Kamil</a:t>
            </a:r>
            <a:r>
              <a:rPr lang="en-US" b="0" dirty="0"/>
              <a:t> </a:t>
            </a:r>
            <a:r>
              <a:rPr lang="en-US" b="0" dirty="0" err="1"/>
              <a:t>Ugurbil</a:t>
            </a:r>
            <a:r>
              <a:rPr lang="en-US" b="0" dirty="0"/>
              <a:t>, and Wei Chen, </a:t>
            </a:r>
            <a:r>
              <a:rPr lang="en-US" b="0" i="1" dirty="0"/>
              <a:t>PNAS</a:t>
            </a:r>
            <a:r>
              <a:rPr lang="en-US" b="0" dirty="0"/>
              <a:t>,, </a:t>
            </a:r>
            <a:r>
              <a:rPr lang="pt-BR" dirty="0"/>
              <a:t>2015 Mar 3; 112(9): 2876–2881</a:t>
            </a:r>
          </a:p>
          <a:p>
            <a:endParaRPr lang="en-US" dirty="0"/>
          </a:p>
          <a:p>
            <a:r>
              <a:rPr lang="en-US" dirty="0"/>
              <a:t>Age dependences of (</a:t>
            </a:r>
            <a:r>
              <a:rPr lang="en-US" i="1" dirty="0"/>
              <a:t>A</a:t>
            </a:r>
            <a:r>
              <a:rPr lang="en-US" dirty="0"/>
              <a:t>) intracellular NAD</a:t>
            </a:r>
            <a:r>
              <a:rPr lang="en-US" baseline="30000" dirty="0"/>
              <a:t>+</a:t>
            </a:r>
            <a:r>
              <a:rPr lang="en-US" dirty="0"/>
              <a:t>, NADH, and total NAD concentrations and (</a:t>
            </a:r>
            <a:r>
              <a:rPr lang="en-US" i="1" dirty="0"/>
              <a:t>B</a:t>
            </a:r>
            <a:r>
              <a:rPr lang="en-US" dirty="0"/>
              <a:t>) NAD</a:t>
            </a:r>
            <a:r>
              <a:rPr lang="en-US" baseline="30000" dirty="0"/>
              <a:t>+</a:t>
            </a:r>
            <a:r>
              <a:rPr lang="en-US" dirty="0"/>
              <a:t>/NADH RP observed in healthy human brains. The open symbols represent individual subject data, and the filled symbols display the average data from three age groups of younger (21–26 y old; </a:t>
            </a:r>
            <a:r>
              <a:rPr lang="en-US" i="1" dirty="0"/>
              <a:t>n</a:t>
            </a:r>
            <a:r>
              <a:rPr lang="en-US" dirty="0"/>
              <a:t> = 7), middle (33–36 y old; </a:t>
            </a:r>
            <a:r>
              <a:rPr lang="en-US" i="1" dirty="0"/>
              <a:t>n</a:t>
            </a:r>
            <a:r>
              <a:rPr lang="en-US" dirty="0"/>
              <a:t> = 4), and older (59–68 y old; </a:t>
            </a:r>
            <a:r>
              <a:rPr lang="en-US" i="1" dirty="0"/>
              <a:t>n</a:t>
            </a:r>
            <a:r>
              <a:rPr lang="en-US" dirty="0"/>
              <a:t> = 6) subjects.</a:t>
            </a:r>
          </a:p>
        </p:txBody>
      </p:sp>
      <p:sp>
        <p:nvSpPr>
          <p:cNvPr id="4" name="Slide Number Placeholder 3"/>
          <p:cNvSpPr>
            <a:spLocks noGrp="1"/>
          </p:cNvSpPr>
          <p:nvPr>
            <p:ph type="sldNum" sz="quarter" idx="10"/>
          </p:nvPr>
        </p:nvSpPr>
        <p:spPr/>
        <p:txBody>
          <a:bodyPr/>
          <a:lstStyle/>
          <a:p>
            <a:fld id="{66C79526-5ABC-4012-BA17-8C4C547BA53E}" type="slidenum">
              <a:rPr lang="en-US" smtClean="0"/>
              <a:t>10</a:t>
            </a:fld>
            <a:endParaRPr lang="en-US"/>
          </a:p>
        </p:txBody>
      </p:sp>
    </p:spTree>
    <p:extLst>
      <p:ext uri="{BB962C8B-B14F-4D97-AF65-F5344CB8AC3E}">
        <p14:creationId xmlns:p14="http://schemas.microsoft.com/office/powerpoint/2010/main" val="3945321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Article Titled: “</a:t>
            </a:r>
            <a:r>
              <a:rPr lang="en-US" b="1" dirty="0"/>
              <a:t>In vivo NAD assay reveals the intracellular NAD contents and redox state in healthy human brain and their age dependences” </a:t>
            </a:r>
            <a:r>
              <a:rPr lang="en-US" b="0" dirty="0"/>
              <a:t>by Xiao-Hong Zhu, Ming Lu, </a:t>
            </a:r>
            <a:r>
              <a:rPr lang="en-US" b="0" dirty="0" err="1"/>
              <a:t>Byeong-Yeul</a:t>
            </a:r>
            <a:r>
              <a:rPr lang="en-US" b="0" dirty="0"/>
              <a:t> Lee, </a:t>
            </a:r>
            <a:r>
              <a:rPr lang="en-US" b="0" dirty="0" err="1"/>
              <a:t>Kamil</a:t>
            </a:r>
            <a:r>
              <a:rPr lang="en-US" b="0" dirty="0"/>
              <a:t> </a:t>
            </a:r>
            <a:r>
              <a:rPr lang="en-US" b="0" dirty="0" err="1"/>
              <a:t>Ugurbil</a:t>
            </a:r>
            <a:r>
              <a:rPr lang="en-US" b="0" dirty="0"/>
              <a:t>, and Wei Chen, </a:t>
            </a:r>
            <a:r>
              <a:rPr lang="en-US" b="0" i="1" dirty="0"/>
              <a:t>PNAS</a:t>
            </a:r>
            <a:r>
              <a:rPr lang="en-US" b="0" dirty="0"/>
              <a:t>,, </a:t>
            </a:r>
            <a:r>
              <a:rPr lang="pt-BR" dirty="0"/>
              <a:t>2015 Mar 3; 112(9): 2876–2881</a:t>
            </a:r>
          </a:p>
          <a:p>
            <a:endParaRPr lang="en-US" b="0" dirty="0"/>
          </a:p>
          <a:p>
            <a:r>
              <a:rPr lang="en-US" dirty="0"/>
              <a:t>By using the α-ATP resonance signal as an internal standard and assuming [ATP] = 2.8 </a:t>
            </a:r>
            <a:r>
              <a:rPr lang="en-US" dirty="0" err="1"/>
              <a:t>mM</a:t>
            </a:r>
            <a:r>
              <a:rPr lang="en-US" dirty="0"/>
              <a:t> in the normal brain tissue (</a:t>
            </a:r>
            <a:r>
              <a:rPr lang="en-US" dirty="0">
                <a:hlinkClick r:id="rId3"/>
              </a:rPr>
              <a:t>17</a:t>
            </a:r>
            <a:r>
              <a:rPr lang="en-US" dirty="0"/>
              <a:t>, </a:t>
            </a:r>
            <a:r>
              <a:rPr lang="en-US" dirty="0">
                <a:hlinkClick r:id="rId4"/>
              </a:rPr>
              <a:t>21</a:t>
            </a:r>
            <a:r>
              <a:rPr lang="en-US" dirty="0"/>
              <a:t>, </a:t>
            </a:r>
            <a:r>
              <a:rPr lang="en-US" dirty="0">
                <a:hlinkClick r:id="rId5"/>
              </a:rPr>
              <a:t>22</a:t>
            </a:r>
            <a:r>
              <a:rPr lang="en-US" dirty="0"/>
              <a:t>), we were able to noninvasively obtain quantitative data for the human brain on 17 healthy subjects spanning the ages of 21–68 y old. The results yielded the following intracellular concentrations: [NAD</a:t>
            </a:r>
            <a:r>
              <a:rPr lang="en-US" baseline="30000" dirty="0"/>
              <a:t>+</a:t>
            </a:r>
            <a:r>
              <a:rPr lang="en-US" dirty="0"/>
              <a:t>] = 0.30 ± 0.02 </a:t>
            </a:r>
            <a:r>
              <a:rPr lang="en-US" dirty="0" err="1"/>
              <a:t>mM</a:t>
            </a:r>
            <a:r>
              <a:rPr lang="en-US" dirty="0"/>
              <a:t> or 0.27 ± 0.02 </a:t>
            </a:r>
            <a:r>
              <a:rPr lang="en-US" dirty="0" err="1"/>
              <a:t>μmol</a:t>
            </a:r>
            <a:r>
              <a:rPr lang="en-US" dirty="0"/>
              <a:t>/g (after a unit conversion using a brain tissue density of 1.1 g wet brain tissue per 1 mL), [NADH] = 0.06 ± 0.01 </a:t>
            </a:r>
            <a:r>
              <a:rPr lang="en-US" dirty="0" err="1"/>
              <a:t>mM</a:t>
            </a:r>
            <a:r>
              <a:rPr lang="en-US" dirty="0"/>
              <a:t> or 0.06 ± 0.01 </a:t>
            </a:r>
            <a:r>
              <a:rPr lang="en-US" dirty="0" err="1"/>
              <a:t>μmol</a:t>
            </a:r>
            <a:r>
              <a:rPr lang="en-US" dirty="0"/>
              <a:t>/g, and total NAD ([NAD]</a:t>
            </a:r>
            <a:r>
              <a:rPr lang="en-US" baseline="-25000" dirty="0"/>
              <a:t>total</a:t>
            </a:r>
            <a:r>
              <a:rPr lang="en-US" dirty="0"/>
              <a:t> = [NAD</a:t>
            </a:r>
            <a:r>
              <a:rPr lang="en-US" baseline="30000" dirty="0"/>
              <a:t>+</a:t>
            </a:r>
            <a:r>
              <a:rPr lang="en-US" dirty="0"/>
              <a:t>] + [NADH]) = 0.37 ± 0.02 </a:t>
            </a:r>
            <a:r>
              <a:rPr lang="en-US" dirty="0" err="1"/>
              <a:t>mM</a:t>
            </a:r>
            <a:r>
              <a:rPr lang="en-US" dirty="0"/>
              <a:t> or 0.34 ± 0.02 </a:t>
            </a:r>
            <a:r>
              <a:rPr lang="en-US" dirty="0" err="1"/>
              <a:t>μmol</a:t>
            </a:r>
            <a:r>
              <a:rPr lang="en-US" dirty="0"/>
              <a:t>/g. Consequently, the intracellular NAD</a:t>
            </a:r>
            <a:r>
              <a:rPr lang="en-US" baseline="30000" dirty="0"/>
              <a:t>+</a:t>
            </a:r>
            <a:r>
              <a:rPr lang="en-US" dirty="0"/>
              <a:t>/NADH redox ratio (RX; RX = [NAD</a:t>
            </a:r>
            <a:r>
              <a:rPr lang="en-US" baseline="30000" dirty="0"/>
              <a:t>+</a:t>
            </a:r>
            <a:r>
              <a:rPr lang="en-US" dirty="0"/>
              <a:t>]/[NADH]) and redox potential (RP) were calculated to be 4.8 ± 0.9 and −299.3 ± 2.5 mV, respectively.</a:t>
            </a:r>
          </a:p>
        </p:txBody>
      </p:sp>
      <p:sp>
        <p:nvSpPr>
          <p:cNvPr id="4" name="Slide Number Placeholder 3"/>
          <p:cNvSpPr>
            <a:spLocks noGrp="1"/>
          </p:cNvSpPr>
          <p:nvPr>
            <p:ph type="sldNum" sz="quarter" idx="10"/>
          </p:nvPr>
        </p:nvSpPr>
        <p:spPr/>
        <p:txBody>
          <a:bodyPr/>
          <a:lstStyle/>
          <a:p>
            <a:fld id="{66C79526-5ABC-4012-BA17-8C4C547BA53E}" type="slidenum">
              <a:rPr lang="en-US" smtClean="0"/>
              <a:t>11</a:t>
            </a:fld>
            <a:endParaRPr lang="en-US"/>
          </a:p>
        </p:txBody>
      </p:sp>
    </p:spTree>
    <p:extLst>
      <p:ext uri="{BB962C8B-B14F-4D97-AF65-F5344CB8AC3E}">
        <p14:creationId xmlns:p14="http://schemas.microsoft.com/office/powerpoint/2010/main" val="10188297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2" name="Freeform 6" title="Page Number Shape"/>
          <p:cNvSpPr/>
          <p:nvPr/>
        </p:nvSpPr>
        <p:spPr bwMode="auto">
          <a:xfrm>
            <a:off x="11784011" y="1189204"/>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2"/>
          </a:solidFill>
          <a:ln w="0">
            <a:noFill/>
            <a:prstDash val="solid"/>
            <a:round/>
            <a:headEnd/>
            <a:tailEnd/>
          </a:ln>
        </p:spPr>
      </p:sp>
      <p:sp>
        <p:nvSpPr>
          <p:cNvPr id="2" name="Title 1"/>
          <p:cNvSpPr>
            <a:spLocks noGrp="1"/>
          </p:cNvSpPr>
          <p:nvPr>
            <p:ph type="ctrTitle"/>
          </p:nvPr>
        </p:nvSpPr>
        <p:spPr>
          <a:xfrm>
            <a:off x="1088913" y="1143293"/>
            <a:ext cx="7034362" cy="4268965"/>
          </a:xfrm>
        </p:spPr>
        <p:txBody>
          <a:bodyPr anchor="t">
            <a:normAutofit/>
          </a:bodyPr>
          <a:lstStyle>
            <a:lvl1pPr algn="l">
              <a:lnSpc>
                <a:spcPct val="85000"/>
              </a:lnSpc>
              <a:defRPr sz="77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1088914" y="5537925"/>
            <a:ext cx="7034362" cy="706355"/>
          </a:xfrm>
        </p:spPr>
        <p:txBody>
          <a:bodyPr>
            <a:normAutofit/>
          </a:bodyPr>
          <a:lstStyle>
            <a:lvl1pPr marL="0" indent="0" algn="l">
              <a:lnSpc>
                <a:spcPct val="114000"/>
              </a:lnSpc>
              <a:spcBef>
                <a:spcPts val="0"/>
              </a:spcBef>
              <a:buNone/>
              <a:defRPr sz="2000" b="0" i="1"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1088913" y="6314440"/>
            <a:ext cx="1596622" cy="365125"/>
          </a:xfrm>
        </p:spPr>
        <p:txBody>
          <a:bodyPr/>
          <a:lstStyle>
            <a:lvl1pPr algn="l">
              <a:defRPr sz="1200">
                <a:solidFill>
                  <a:schemeClr val="tx2"/>
                </a:solidFill>
              </a:defRPr>
            </a:lvl1pPr>
          </a:lstStyle>
          <a:p>
            <a:fld id="{3C633830-2244-49AE-BC4A-47F415C177C6}" type="datetimeFigureOut">
              <a:rPr lang="en-US" dirty="0"/>
              <a:pPr/>
              <a:t>2/3/2018</a:t>
            </a:fld>
            <a:endParaRPr lang="en-US" dirty="0"/>
          </a:p>
        </p:txBody>
      </p:sp>
      <p:sp>
        <p:nvSpPr>
          <p:cNvPr id="5" name="Footer Placeholder 4"/>
          <p:cNvSpPr>
            <a:spLocks noGrp="1"/>
          </p:cNvSpPr>
          <p:nvPr>
            <p:ph type="ftr" sz="quarter" idx="11"/>
          </p:nvPr>
        </p:nvSpPr>
        <p:spPr>
          <a:xfrm>
            <a:off x="3000591" y="6314440"/>
            <a:ext cx="5122683" cy="365125"/>
          </a:xfrm>
        </p:spPr>
        <p:txBody>
          <a:bodyPr/>
          <a:lstStyle>
            <a:lvl1pPr algn="l">
              <a:defRPr b="0">
                <a:solidFill>
                  <a:schemeClr val="tx2"/>
                </a:solidFill>
              </a:defRPr>
            </a:lvl1pPr>
          </a:lstStyle>
          <a:p>
            <a:endParaRPr lang="en-US" dirty="0"/>
          </a:p>
        </p:txBody>
      </p:sp>
      <p:sp>
        <p:nvSpPr>
          <p:cNvPr id="6" name="Slide Number Placeholder 5"/>
          <p:cNvSpPr>
            <a:spLocks noGrp="1"/>
          </p:cNvSpPr>
          <p:nvPr>
            <p:ph type="sldNum" sz="quarter" idx="12"/>
          </p:nvPr>
        </p:nvSpPr>
        <p:spPr>
          <a:xfrm>
            <a:off x="11784011" y="1416216"/>
            <a:ext cx="407988" cy="365125"/>
          </a:xfrm>
        </p:spPr>
        <p:txBody>
          <a:bodyPr/>
          <a:lstStyle>
            <a:lvl1pPr algn="r">
              <a:defRPr>
                <a:solidFill>
                  <a:schemeClr val="bg2"/>
                </a:solidFill>
              </a:defRPr>
            </a:lvl1pPr>
          </a:lstStyle>
          <a:p>
            <a:fld id="{2AC27A5A-7290-4DE1-BA94-4BE8A8E57DCF}" type="slidenum">
              <a:rPr lang="en-US" dirty="0"/>
              <a:pPr/>
              <a:t>‹#›</a:t>
            </a:fld>
            <a:endParaRPr lang="en-US" dirty="0"/>
          </a:p>
        </p:txBody>
      </p:sp>
      <p:cxnSp>
        <p:nvCxnSpPr>
          <p:cNvPr id="9" name="Straight Connector 8" title="Verticle Rule Line"/>
          <p:cNvCxnSpPr/>
          <p:nvPr/>
        </p:nvCxnSpPr>
        <p:spPr>
          <a:xfrm>
            <a:off x="773855" y="1257300"/>
            <a:ext cx="0" cy="560070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extLst mod="1">
    <p:ext uri="{DCECCB84-F9BA-43D5-87BE-67443E8EF086}">
      <p15:sldGuideLst xmlns:p15="http://schemas.microsoft.com/office/powerpoint/2012/main">
        <p15:guide id="1" orient="horz" pos="79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181600" y="640080"/>
            <a:ext cx="6248398" cy="558414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633830-2244-49AE-BC4A-47F415C177C6}" type="datetimeFigureOut">
              <a:rPr lang="en-US" dirty="0"/>
              <a:t>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12"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rgbClr val="262626"/>
          </a:solidFill>
          <a:ln w="0">
            <a:noFill/>
            <a:prstDash val="solid"/>
            <a:round/>
            <a:headEnd/>
            <a:tailEnd/>
          </a:ln>
        </p:spPr>
      </p:sp>
      <p:sp>
        <p:nvSpPr>
          <p:cNvPr id="2" name="Vertical Title 1"/>
          <p:cNvSpPr>
            <a:spLocks noGrp="1"/>
          </p:cNvSpPr>
          <p:nvPr>
            <p:ph type="title" orient="vert"/>
          </p:nvPr>
        </p:nvSpPr>
        <p:spPr>
          <a:xfrm>
            <a:off x="7990765" y="642931"/>
            <a:ext cx="2446670" cy="4678106"/>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642932"/>
            <a:ext cx="7070678" cy="467810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536187" y="5927131"/>
            <a:ext cx="3814856" cy="365125"/>
          </a:xfrm>
        </p:spPr>
        <p:txBody>
          <a:bodyPr/>
          <a:lstStyle/>
          <a:p>
            <a:fld id="{3C633830-2244-49AE-BC4A-47F415C177C6}" type="datetimeFigureOut">
              <a:rPr lang="en-US" dirty="0"/>
              <a:t>2/3/2018</a:t>
            </a:fld>
            <a:endParaRPr lang="en-US" dirty="0"/>
          </a:p>
        </p:txBody>
      </p:sp>
      <p:sp>
        <p:nvSpPr>
          <p:cNvPr id="5" name="Footer Placeholder 4"/>
          <p:cNvSpPr>
            <a:spLocks noGrp="1"/>
          </p:cNvSpPr>
          <p:nvPr>
            <p:ph type="ftr" sz="quarter" idx="11"/>
          </p:nvPr>
        </p:nvSpPr>
        <p:spPr>
          <a:xfrm>
            <a:off x="6536187" y="6315949"/>
            <a:ext cx="3814856" cy="365125"/>
          </a:xfrm>
        </p:spPr>
        <p:txBody>
          <a:bodyPr/>
          <a:lstStyle/>
          <a:p>
            <a:endParaRPr lang="en-US" dirty="0"/>
          </a:p>
        </p:txBody>
      </p:sp>
      <p:sp>
        <p:nvSpPr>
          <p:cNvPr id="6" name="Slide Number Placeholder 5"/>
          <p:cNvSpPr>
            <a:spLocks noGrp="1"/>
          </p:cNvSpPr>
          <p:nvPr>
            <p:ph type="sldNum" sz="quarter" idx="12"/>
          </p:nvPr>
        </p:nvSpPr>
        <p:spPr>
          <a:xfrm>
            <a:off x="11784011" y="5607592"/>
            <a:ext cx="407988" cy="365125"/>
          </a:xfrm>
        </p:spPr>
        <p:txBody>
          <a:bodyPr/>
          <a:lstStyle/>
          <a:p>
            <a:fld id="{2AC27A5A-7290-4DE1-BA94-4BE8A8E57DCF}" type="slidenum">
              <a:rPr lang="en-US" dirty="0"/>
              <a:t>‹#›</a:t>
            </a:fld>
            <a:endParaRPr lang="en-US" dirty="0"/>
          </a:p>
        </p:txBody>
      </p:sp>
      <p:cxnSp>
        <p:nvCxnSpPr>
          <p:cNvPr id="13" name="Straight Connector 12" title="Horizontal Rule Line"/>
          <p:cNvCxnSpPr/>
          <p:nvPr/>
        </p:nvCxnSpPr>
        <p:spPr>
          <a:xfrm>
            <a:off x="0" y="6199730"/>
            <a:ext cx="10260011"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633830-2244-49AE-BC4A-47F415C177C6}" type="datetimeFigureOut">
              <a:rPr lang="en-US" dirty="0"/>
              <a:t>2/3/2018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7" name="Freeform 6" title="Page Number Shape"/>
          <p:cNvSpPr/>
          <p:nvPr/>
        </p:nvSpPr>
        <p:spPr bwMode="auto">
          <a:xfrm>
            <a:off x="11784011" y="1393748"/>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1"/>
          <p:cNvSpPr>
            <a:spLocks noGrp="1"/>
          </p:cNvSpPr>
          <p:nvPr>
            <p:ph type="title"/>
          </p:nvPr>
        </p:nvSpPr>
        <p:spPr>
          <a:xfrm>
            <a:off x="1947673" y="2571722"/>
            <a:ext cx="8296654" cy="3286153"/>
          </a:xfrm>
        </p:spPr>
        <p:txBody>
          <a:bodyPr anchor="t">
            <a:normAutofit/>
          </a:bodyPr>
          <a:lstStyle>
            <a:lvl1pPr>
              <a:lnSpc>
                <a:spcPct val="85000"/>
              </a:lnSpc>
              <a:defRPr sz="7700" cap="all" baseline="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947673" y="1393748"/>
            <a:ext cx="8401429" cy="819150"/>
          </a:xfrm>
        </p:spPr>
        <p:txBody>
          <a:bodyPr anchor="ctr">
            <a:normAutofit/>
          </a:bodyPr>
          <a:lstStyle>
            <a:lvl1pPr marL="0" indent="0" algn="r">
              <a:lnSpc>
                <a:spcPct val="113000"/>
              </a:lnSpc>
              <a:spcBef>
                <a:spcPts val="0"/>
              </a:spcBef>
              <a:buNone/>
              <a:defRPr sz="2000" b="0" i="1" baseline="0">
                <a:solidFill>
                  <a:schemeClr val="tx1">
                    <a:lumMod val="85000"/>
                    <a:lumOff val="1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742955" y="6314439"/>
            <a:ext cx="1596622" cy="365125"/>
          </a:xfrm>
        </p:spPr>
        <p:txBody>
          <a:bodyPr/>
          <a:lstStyle>
            <a:lvl1pPr>
              <a:defRPr sz="1200">
                <a:solidFill>
                  <a:schemeClr val="tx1">
                    <a:lumMod val="85000"/>
                    <a:lumOff val="15000"/>
                  </a:schemeClr>
                </a:solidFill>
              </a:defRPr>
            </a:lvl1pPr>
          </a:lstStyle>
          <a:p>
            <a:fld id="{3C633830-2244-49AE-BC4A-47F415C177C6}" type="datetimeFigureOut">
              <a:rPr lang="en-US" dirty="0"/>
              <a:pPr/>
              <a:t>2/3/2018</a:t>
            </a:fld>
            <a:endParaRPr lang="en-US" dirty="0"/>
          </a:p>
        </p:txBody>
      </p:sp>
      <p:sp>
        <p:nvSpPr>
          <p:cNvPr id="5" name="Footer Placeholder 4"/>
          <p:cNvSpPr>
            <a:spLocks noGrp="1"/>
          </p:cNvSpPr>
          <p:nvPr>
            <p:ph type="ftr" sz="quarter" idx="11"/>
          </p:nvPr>
        </p:nvSpPr>
        <p:spPr>
          <a:xfrm>
            <a:off x="1947673" y="6314440"/>
            <a:ext cx="6480226" cy="365125"/>
          </a:xfrm>
        </p:spPr>
        <p:txBody>
          <a:bodyPr/>
          <a:lstStyle>
            <a:lvl1pPr>
              <a:defRPr b="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11784011" y="1620760"/>
            <a:ext cx="407988" cy="365125"/>
          </a:xfrm>
        </p:spPr>
        <p:txBody>
          <a:bodyPr/>
          <a:lstStyle>
            <a:lvl1pPr>
              <a:defRPr>
                <a:solidFill>
                  <a:schemeClr val="bg2"/>
                </a:solidFill>
              </a:defRPr>
            </a:lvl1pPr>
          </a:lstStyle>
          <a:p>
            <a:fld id="{2AC27A5A-7290-4DE1-BA94-4BE8A8E57DCF}" type="slidenum">
              <a:rPr lang="en-US" dirty="0"/>
              <a:pPr/>
              <a:t>‹#›</a:t>
            </a:fld>
            <a:endParaRPr lang="en-US" dirty="0"/>
          </a:p>
        </p:txBody>
      </p:sp>
      <p:cxnSp>
        <p:nvCxnSpPr>
          <p:cNvPr id="10" name="Straight Connector 9" title="Horizontal Rule Line"/>
          <p:cNvCxnSpPr/>
          <p:nvPr/>
        </p:nvCxnSpPr>
        <p:spPr>
          <a:xfrm flipH="1">
            <a:off x="1" y="6178167"/>
            <a:ext cx="10244326"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extLst mod="1">
    <p:ext uri="{DCECCB84-F9BA-43D5-87BE-67443E8EF086}">
      <p15:sldGuideLst xmlns:p15="http://schemas.microsoft.com/office/powerpoint/2012/main">
        <p15:guide id="1" pos="645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181600" y="540628"/>
            <a:ext cx="6248400" cy="248894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181600" y="3712467"/>
            <a:ext cx="6248400" cy="248222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C633830-2244-49AE-BC4A-47F415C177C6}" type="datetimeFigureOut">
              <a:rPr lang="en-US" dirty="0"/>
              <a:t>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3831336" cy="4956048"/>
          </a:xfrm>
        </p:spPr>
        <p:txBody>
          <a:bodyPr/>
          <a:lstStyle/>
          <a:p>
            <a:r>
              <a:rPr lang="en-US"/>
              <a:t>Click to edit Master title style</a:t>
            </a:r>
            <a:endParaRPr lang="en-US" dirty="0"/>
          </a:p>
        </p:txBody>
      </p:sp>
      <p:sp>
        <p:nvSpPr>
          <p:cNvPr id="3" name="Text Placeholder 2"/>
          <p:cNvSpPr>
            <a:spLocks noGrp="1"/>
          </p:cNvSpPr>
          <p:nvPr>
            <p:ph type="body" idx="1"/>
          </p:nvPr>
        </p:nvSpPr>
        <p:spPr>
          <a:xfrm>
            <a:off x="5181600" y="558065"/>
            <a:ext cx="6245352" cy="914400"/>
          </a:xfrm>
        </p:spPr>
        <p:txBody>
          <a:bodyPr anchor="b">
            <a:normAutofit/>
          </a:bodyPr>
          <a:lstStyle>
            <a:lvl1pPr marL="0" indent="0">
              <a:lnSpc>
                <a:spcPct val="113000"/>
              </a:lnSpc>
              <a:spcBef>
                <a:spcPts val="0"/>
              </a:spcBef>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5181600" y="1526671"/>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181600" y="3700826"/>
            <a:ext cx="6248400" cy="914400"/>
          </a:xfrm>
        </p:spPr>
        <p:txBody>
          <a:bodyPr anchor="b">
            <a:normAutofit/>
          </a:bodyPr>
          <a:lstStyle>
            <a:lvl1pPr marL="0" indent="0">
              <a:buNone/>
              <a:defRPr sz="2400" b="0" i="1" baseline="0">
                <a:solidFill>
                  <a:schemeClr val="tx1">
                    <a:lumMod val="85000"/>
                    <a:lumOff val="1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181600" y="4669432"/>
            <a:ext cx="6245352" cy="175564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C633830-2244-49AE-BC4A-47F415C177C6}" type="datetimeFigureOut">
              <a:rPr lang="en-US" dirty="0"/>
              <a:t>2/3/2018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C633830-2244-49AE-BC4A-47F415C177C6}" type="datetimeFigureOut">
              <a:rPr lang="en-US" dirty="0"/>
              <a:t>2/3/2018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633830-2244-49AE-BC4A-47F415C177C6}" type="datetimeFigureOut">
              <a:rPr lang="en-US" dirty="0"/>
              <a:t>2/3/2018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555479"/>
            <a:ext cx="3838776" cy="1921022"/>
          </a:xfrm>
        </p:spPr>
        <p:txBody>
          <a:bodyPr anchor="t">
            <a:noAutofit/>
          </a:bodyPr>
          <a:lstStyle>
            <a:lvl1pPr>
              <a:lnSpc>
                <a:spcPct val="93000"/>
              </a:lnSpc>
              <a:defRPr sz="4000"/>
            </a:lvl1pPr>
          </a:lstStyle>
          <a:p>
            <a:r>
              <a:rPr lang="en-US"/>
              <a:t>Click to edit Master title style</a:t>
            </a:r>
            <a:endParaRPr lang="en-US" dirty="0"/>
          </a:p>
        </p:txBody>
      </p:sp>
      <p:sp>
        <p:nvSpPr>
          <p:cNvPr id="3" name="Content Placeholder 2"/>
          <p:cNvSpPr>
            <a:spLocks noGrp="1"/>
          </p:cNvSpPr>
          <p:nvPr>
            <p:ph idx="1"/>
          </p:nvPr>
        </p:nvSpPr>
        <p:spPr>
          <a:xfrm>
            <a:off x="5181600" y="564147"/>
            <a:ext cx="6248400" cy="5622644"/>
          </a:xfrm>
        </p:spPr>
        <p:txBody>
          <a:bodyPr/>
          <a:lstStyle>
            <a:lvl1pPr>
              <a:lnSpc>
                <a:spcPct val="112000"/>
              </a:lnSpc>
              <a:defRPr sz="2000"/>
            </a:lvl1pPr>
            <a:lvl2pPr>
              <a:lnSpc>
                <a:spcPct val="112000"/>
              </a:lnSpc>
              <a:defRPr sz="1800"/>
            </a:lvl2pPr>
            <a:lvl3pPr>
              <a:lnSpc>
                <a:spcPct val="112000"/>
              </a:lnSpc>
              <a:defRPr sz="1600"/>
            </a:lvl3pPr>
            <a:lvl4pPr>
              <a:lnSpc>
                <a:spcPct val="112000"/>
              </a:lnSpc>
              <a:defRPr sz="1400"/>
            </a:lvl4pPr>
            <a:lvl5pPr>
              <a:lnSpc>
                <a:spcPct val="112000"/>
              </a:lnSpc>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2000" y="2621512"/>
            <a:ext cx="3838776" cy="3239537"/>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633830-2244-49AE-BC4A-47F415C177C6}" type="datetimeFigureOut">
              <a:rPr lang="en-US" dirty="0"/>
              <a:t>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557261"/>
            <a:ext cx="3840480" cy="1919239"/>
          </a:xfrm>
        </p:spPr>
        <p:txBody>
          <a:bodyPr anchor="t">
            <a:noAutofit/>
          </a:bodyPr>
          <a:lstStyle>
            <a:lvl1pPr>
              <a:lnSpc>
                <a:spcPct val="93000"/>
              </a:lnSpc>
              <a:defRPr sz="40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57800" y="0"/>
            <a:ext cx="6172200"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58952" y="2621512"/>
            <a:ext cx="3840480" cy="3236976"/>
          </a:xfrm>
        </p:spPr>
        <p:txBody>
          <a:bodyPr/>
          <a:lstStyle>
            <a:lvl1pPr marL="0" indent="0" algn="r">
              <a:lnSpc>
                <a:spcPct val="125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C633830-2244-49AE-BC4A-47F415C177C6}" type="datetimeFigureOut">
              <a:rPr lang="en-US" dirty="0"/>
              <a:t>2/3/2018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C27A5A-7290-4DE1-BA94-4BE8A8E57DCF}"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 name="Freeform 6" title="Page Number Shape"/>
          <p:cNvSpPr/>
          <p:nvPr/>
        </p:nvSpPr>
        <p:spPr bwMode="auto">
          <a:xfrm>
            <a:off x="11784011"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tx1">
              <a:lumMod val="85000"/>
              <a:lumOff val="15000"/>
            </a:schemeClr>
          </a:solidFill>
          <a:ln w="0">
            <a:noFill/>
            <a:prstDash val="solid"/>
            <a:round/>
            <a:headEnd/>
            <a:tailEnd/>
          </a:ln>
        </p:spPr>
      </p:sp>
      <p:sp>
        <p:nvSpPr>
          <p:cNvPr id="2" name="Title Placeholder 1"/>
          <p:cNvSpPr>
            <a:spLocks noGrp="1"/>
          </p:cNvSpPr>
          <p:nvPr>
            <p:ph type="title"/>
          </p:nvPr>
        </p:nvSpPr>
        <p:spPr>
          <a:xfrm>
            <a:off x="762000" y="559678"/>
            <a:ext cx="3833906" cy="4952492"/>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5181600" y="569066"/>
            <a:ext cx="6248398" cy="565515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2001" y="5930060"/>
            <a:ext cx="3814856" cy="365125"/>
          </a:xfrm>
          <a:prstGeom prst="rect">
            <a:avLst/>
          </a:prstGeom>
        </p:spPr>
        <p:txBody>
          <a:bodyPr vert="horz" lIns="91440" tIns="45720" rIns="91440" bIns="45720" rtlCol="0" anchor="t"/>
          <a:lstStyle>
            <a:lvl1pPr algn="r">
              <a:defRPr sz="1000" b="0" i="1" baseline="0">
                <a:solidFill>
                  <a:schemeClr val="tx1">
                    <a:lumMod val="85000"/>
                    <a:lumOff val="15000"/>
                  </a:schemeClr>
                </a:solidFill>
                <a:latin typeface="+mj-lt"/>
              </a:defRPr>
            </a:lvl1pPr>
          </a:lstStyle>
          <a:p>
            <a:fld id="{3C633830-2244-49AE-BC4A-47F415C177C6}" type="datetimeFigureOut">
              <a:rPr lang="en-US" dirty="0"/>
              <a:pPr/>
              <a:t>2/3/2018</a:t>
            </a:fld>
            <a:endParaRPr lang="en-US" dirty="0"/>
          </a:p>
        </p:txBody>
      </p:sp>
      <p:sp>
        <p:nvSpPr>
          <p:cNvPr id="5" name="Footer Placeholder 4"/>
          <p:cNvSpPr>
            <a:spLocks noGrp="1"/>
          </p:cNvSpPr>
          <p:nvPr>
            <p:ph type="ftr" sz="quarter" idx="3"/>
          </p:nvPr>
        </p:nvSpPr>
        <p:spPr>
          <a:xfrm>
            <a:off x="762001" y="6314440"/>
            <a:ext cx="3814856" cy="365125"/>
          </a:xfrm>
          <a:prstGeom prst="rect">
            <a:avLst/>
          </a:prstGeom>
        </p:spPr>
        <p:txBody>
          <a:bodyPr vert="horz" lIns="91440" tIns="45720" rIns="91440" bIns="45720" rtlCol="0" anchor="t"/>
          <a:lstStyle>
            <a:lvl1pPr algn="r">
              <a:defRPr sz="1200" b="1" i="1" baseline="0">
                <a:solidFill>
                  <a:schemeClr val="tx1">
                    <a:lumMod val="85000"/>
                    <a:lumOff val="15000"/>
                  </a:schemeClr>
                </a:solidFill>
                <a:latin typeface="+mj-lt"/>
              </a:defRPr>
            </a:lvl1pPr>
          </a:lstStyle>
          <a:p>
            <a:endParaRPr lang="en-US" dirty="0"/>
          </a:p>
        </p:txBody>
      </p:sp>
      <p:sp>
        <p:nvSpPr>
          <p:cNvPr id="6" name="Slide Number Placeholder 5"/>
          <p:cNvSpPr>
            <a:spLocks noGrp="1"/>
          </p:cNvSpPr>
          <p:nvPr>
            <p:ph type="sldNum" sz="quarter" idx="4"/>
          </p:nvPr>
        </p:nvSpPr>
        <p:spPr>
          <a:xfrm>
            <a:off x="11784011" y="5607592"/>
            <a:ext cx="407988" cy="365125"/>
          </a:xfrm>
          <a:prstGeom prst="rect">
            <a:avLst/>
          </a:prstGeom>
        </p:spPr>
        <p:txBody>
          <a:bodyPr vert="horz" lIns="91440" tIns="45720" rIns="91440" bIns="45720" rtlCol="0" anchor="ctr"/>
          <a:lstStyle>
            <a:lvl1pPr algn="r">
              <a:defRPr sz="1200" b="0" i="1" baseline="0">
                <a:solidFill>
                  <a:schemeClr val="bg2"/>
                </a:solidFill>
                <a:latin typeface="+mj-lt"/>
              </a:defRPr>
            </a:lvl1pPr>
          </a:lstStyle>
          <a:p>
            <a:fld id="{2AC27A5A-7290-4DE1-BA94-4BE8A8E57DCF}" type="slidenum">
              <a:rPr lang="en-US" dirty="0"/>
              <a:pPr/>
              <a:t>‹#›</a:t>
            </a:fld>
            <a:endParaRPr lang="en-US" dirty="0"/>
          </a:p>
        </p:txBody>
      </p:sp>
      <p:cxnSp>
        <p:nvCxnSpPr>
          <p:cNvPr id="10" name="Straight Connector 9" title="Horizontal Rule Line"/>
          <p:cNvCxnSpPr/>
          <p:nvPr/>
        </p:nvCxnSpPr>
        <p:spPr>
          <a:xfrm>
            <a:off x="0" y="6199730"/>
            <a:ext cx="4495800" cy="0"/>
          </a:xfrm>
          <a:prstGeom prst="line">
            <a:avLst/>
          </a:prstGeom>
          <a:ln w="254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0" eaLnBrk="1" latinLnBrk="0" hangingPunct="1">
        <a:lnSpc>
          <a:spcPct val="90000"/>
        </a:lnSpc>
        <a:spcBef>
          <a:spcPct val="0"/>
        </a:spcBef>
        <a:buNone/>
        <a:defRPr sz="5000" b="0" i="1" kern="1200" baseline="0">
          <a:solidFill>
            <a:schemeClr val="tx1">
              <a:lumMod val="85000"/>
              <a:lumOff val="15000"/>
            </a:schemeClr>
          </a:solidFill>
          <a:latin typeface="+mj-lt"/>
          <a:ea typeface="+mj-ea"/>
          <a:cs typeface="+mj-cs"/>
        </a:defRPr>
      </a:lvl1pPr>
    </p:titleStyle>
    <p:bodyStyle>
      <a:lvl1pPr marL="283464" indent="-283464" algn="l" defTabSz="914400" rtl="0" eaLnBrk="1" latinLnBrk="0" hangingPunct="1">
        <a:lnSpc>
          <a:spcPct val="112000"/>
        </a:lnSpc>
        <a:spcBef>
          <a:spcPts val="900"/>
        </a:spcBef>
        <a:buFont typeface="Arial" panose="020B0604020202020204" pitchFamily="34" charset="0"/>
        <a:buChar char="•"/>
        <a:defRPr sz="2000" kern="1200" baseline="0">
          <a:solidFill>
            <a:schemeClr val="tx1">
              <a:lumMod val="85000"/>
              <a:lumOff val="15000"/>
            </a:schemeClr>
          </a:solidFill>
          <a:latin typeface="+mn-lt"/>
          <a:ea typeface="+mn-ea"/>
          <a:cs typeface="+mn-cs"/>
        </a:defRPr>
      </a:lvl1pPr>
      <a:lvl2pPr marL="685800" indent="-283464" algn="l" defTabSz="914400" rtl="0" eaLnBrk="1" latinLnBrk="0" hangingPunct="1">
        <a:lnSpc>
          <a:spcPct val="112000"/>
        </a:lnSpc>
        <a:spcBef>
          <a:spcPts val="900"/>
        </a:spcBef>
        <a:buFont typeface="Corbel" panose="020B0503020204020204" pitchFamily="34" charset="0"/>
        <a:buChar char="–"/>
        <a:defRPr sz="1800" kern="1200" baseline="0">
          <a:solidFill>
            <a:schemeClr val="tx1">
              <a:lumMod val="85000"/>
              <a:lumOff val="15000"/>
            </a:schemeClr>
          </a:solidFill>
          <a:latin typeface="+mn-lt"/>
          <a:ea typeface="+mn-ea"/>
          <a:cs typeface="+mn-cs"/>
        </a:defRPr>
      </a:lvl2pPr>
      <a:lvl3pPr marL="1143000" indent="-283464" algn="l" defTabSz="914400" rtl="0" eaLnBrk="1" latinLnBrk="0" hangingPunct="1">
        <a:lnSpc>
          <a:spcPct val="112000"/>
        </a:lnSpc>
        <a:spcBef>
          <a:spcPts val="900"/>
        </a:spcBef>
        <a:buFont typeface="Arial" panose="020B0604020202020204" pitchFamily="34" charset="0"/>
        <a:buChar char="•"/>
        <a:defRPr sz="1600" kern="1200" baseline="0">
          <a:solidFill>
            <a:schemeClr val="tx1">
              <a:lumMod val="85000"/>
              <a:lumOff val="15000"/>
            </a:schemeClr>
          </a:solidFill>
          <a:latin typeface="+mn-lt"/>
          <a:ea typeface="+mn-ea"/>
          <a:cs typeface="+mn-cs"/>
        </a:defRPr>
      </a:lvl3pPr>
      <a:lvl4pPr marL="1600200" indent="-283464" algn="l" defTabSz="914400" rtl="0" eaLnBrk="1" latinLnBrk="0" hangingPunct="1">
        <a:lnSpc>
          <a:spcPct val="112000"/>
        </a:lnSpc>
        <a:spcBef>
          <a:spcPts val="900"/>
        </a:spcBef>
        <a:buFont typeface="Corbel" panose="020B0503020204020204" pitchFamily="34" charset="0"/>
        <a:buChar char="–"/>
        <a:defRPr sz="1400" kern="1200" baseline="0">
          <a:solidFill>
            <a:schemeClr val="tx1">
              <a:lumMod val="85000"/>
              <a:lumOff val="15000"/>
            </a:schemeClr>
          </a:solidFill>
          <a:latin typeface="+mn-lt"/>
          <a:ea typeface="+mn-ea"/>
          <a:cs typeface="+mn-cs"/>
        </a:defRPr>
      </a:lvl4pPr>
      <a:lvl5pPr marL="2057400" indent="-283464" algn="l" defTabSz="914400" rtl="0" eaLnBrk="1" latinLnBrk="0" hangingPunct="1">
        <a:lnSpc>
          <a:spcPct val="112000"/>
        </a:lnSpc>
        <a:spcBef>
          <a:spcPts val="9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5pPr>
      <a:lvl6pPr marL="25146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6pPr>
      <a:lvl7pPr marL="2971800" indent="-283464" algn="l" defTabSz="914400" rtl="0" eaLnBrk="1" latinLnBrk="0" hangingPunct="1">
        <a:lnSpc>
          <a:spcPct val="112000"/>
        </a:lnSpc>
        <a:spcBef>
          <a:spcPts val="1300"/>
        </a:spcBef>
        <a:buFont typeface="Arial" panose="020B0604020202020204" pitchFamily="34" charset="0"/>
        <a:buChar char="•"/>
        <a:defRPr sz="1400" i="1" kern="1200">
          <a:solidFill>
            <a:schemeClr val="tx1">
              <a:lumMod val="85000"/>
              <a:lumOff val="15000"/>
            </a:schemeClr>
          </a:solidFill>
          <a:latin typeface="+mn-lt"/>
          <a:ea typeface="+mn-ea"/>
          <a:cs typeface="+mn-cs"/>
        </a:defRPr>
      </a:lvl7pPr>
      <a:lvl8pPr marL="3429000" indent="-283464" algn="l" defTabSz="914400" rtl="0" eaLnBrk="1" latinLnBrk="0" hangingPunct="1">
        <a:lnSpc>
          <a:spcPct val="112000"/>
        </a:lnSpc>
        <a:spcBef>
          <a:spcPts val="1300"/>
        </a:spcBef>
        <a:buFont typeface="Corbel" panose="020B0503020204020204" pitchFamily="34" charset="0"/>
        <a:buChar char="–"/>
        <a:defRPr sz="1400" kern="1200">
          <a:solidFill>
            <a:schemeClr val="tx1">
              <a:lumMod val="85000"/>
              <a:lumOff val="15000"/>
            </a:schemeClr>
          </a:solidFill>
          <a:latin typeface="+mn-lt"/>
          <a:ea typeface="+mn-ea"/>
          <a:cs typeface="+mn-cs"/>
        </a:defRPr>
      </a:lvl8pPr>
      <a:lvl9pPr marL="3886200" indent="-283464" algn="l" defTabSz="914400" rtl="0" eaLnBrk="1" latinLnBrk="0" hangingPunct="1">
        <a:lnSpc>
          <a:spcPct val="112000"/>
        </a:lnSpc>
        <a:spcBef>
          <a:spcPts val="1300"/>
        </a:spcBef>
        <a:buFont typeface="Arial" panose="020B0604020202020204" pitchFamily="34" charset="0"/>
        <a:buChar char="•"/>
        <a:defRPr sz="1400" i="1" kern="1200" baseline="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2832">
          <p15:clr>
            <a:srgbClr val="F26B43"/>
          </p15:clr>
        </p15:guide>
        <p15:guide id="2" pos="480">
          <p15:clr>
            <a:srgbClr val="F26B43"/>
          </p15:clr>
        </p15:guide>
        <p15:guide id="3" orient="horz" pos="432">
          <p15:clr>
            <a:srgbClr val="F26B43"/>
          </p15:clr>
        </p15:guide>
        <p15:guide id="4" pos="7200">
          <p15:clr>
            <a:srgbClr val="F26B43"/>
          </p15:clr>
        </p15:guide>
        <p15:guide id="5" pos="32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4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vinceba.jpg - 104836 Bytes">
            <a:extLst>
              <a:ext uri="{FF2B5EF4-FFF2-40B4-BE49-F238E27FC236}">
                <a16:creationId xmlns:a16="http://schemas.microsoft.com/office/drawing/2014/main" id="{D42724AB-6C47-49A3-99B4-FD36DBBB524B}"/>
              </a:ext>
            </a:extLst>
          </p:cNvPr>
          <p:cNvPicPr>
            <a:picLocks noChangeAspect="1" noChangeArrowheads="1"/>
          </p:cNvPicPr>
          <p:nvPr/>
        </p:nvPicPr>
        <p:blipFill>
          <a:blip r:embed="rId2" cstate="print"/>
          <a:srcRect/>
          <a:stretch>
            <a:fillRect/>
          </a:stretch>
        </p:blipFill>
        <p:spPr bwMode="auto">
          <a:xfrm>
            <a:off x="1438893" y="3429000"/>
            <a:ext cx="2590800" cy="2151682"/>
          </a:xfrm>
          <a:prstGeom prst="rect">
            <a:avLst/>
          </a:prstGeom>
          <a:noFill/>
        </p:spPr>
      </p:pic>
      <p:sp>
        <p:nvSpPr>
          <p:cNvPr id="5" name="TextBox 4">
            <a:extLst>
              <a:ext uri="{FF2B5EF4-FFF2-40B4-BE49-F238E27FC236}">
                <a16:creationId xmlns:a16="http://schemas.microsoft.com/office/drawing/2014/main" id="{0357F1F5-7AF0-45CD-A40C-389932DEC6F1}"/>
              </a:ext>
            </a:extLst>
          </p:cNvPr>
          <p:cNvSpPr txBox="1"/>
          <p:nvPr/>
        </p:nvSpPr>
        <p:spPr>
          <a:xfrm>
            <a:off x="1339077" y="1163062"/>
            <a:ext cx="2872316" cy="1877437"/>
          </a:xfrm>
          <a:prstGeom prst="rect">
            <a:avLst/>
          </a:prstGeom>
          <a:noFill/>
        </p:spPr>
        <p:txBody>
          <a:bodyPr wrap="square" rtlCol="0">
            <a:spAutoFit/>
          </a:bodyPr>
          <a:lstStyle/>
          <a:p>
            <a:r>
              <a:rPr lang="en-US" sz="2800" b="1" dirty="0">
                <a:solidFill>
                  <a:srgbClr val="FFFF00"/>
                </a:solidFill>
              </a:rPr>
              <a:t>3</a:t>
            </a:r>
            <a:r>
              <a:rPr lang="en-US" sz="2800" b="1" baseline="30000" dirty="0">
                <a:solidFill>
                  <a:srgbClr val="FFFF00"/>
                </a:solidFill>
              </a:rPr>
              <a:t>rd</a:t>
            </a:r>
            <a:r>
              <a:rPr lang="en-US" sz="2800" b="1" dirty="0">
                <a:solidFill>
                  <a:srgbClr val="FFFF00"/>
                </a:solidFill>
              </a:rPr>
              <a:t> Annual </a:t>
            </a:r>
          </a:p>
          <a:p>
            <a:r>
              <a:rPr lang="en-US" sz="2800" b="1" dirty="0">
                <a:solidFill>
                  <a:srgbClr val="FFFF00"/>
                </a:solidFill>
              </a:rPr>
              <a:t>NAD Summit</a:t>
            </a:r>
          </a:p>
          <a:p>
            <a:r>
              <a:rPr lang="en-US" sz="2000" b="1" dirty="0"/>
              <a:t>January 27-28th</a:t>
            </a:r>
          </a:p>
          <a:p>
            <a:r>
              <a:rPr lang="en-US" sz="2000" b="1" dirty="0"/>
              <a:t>Catamaran Hotel</a:t>
            </a:r>
          </a:p>
          <a:p>
            <a:r>
              <a:rPr lang="en-US" sz="2000" b="1" dirty="0"/>
              <a:t>San Diego, California</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3256096" y="349923"/>
            <a:ext cx="8659235" cy="1237777"/>
          </a:xfrm>
          <a:prstGeom prst="rect">
            <a:avLst/>
          </a:prstGeom>
        </p:spPr>
        <p:txBody>
          <a:bodyPr>
            <a:norm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6000" dirty="0">
                <a:solidFill>
                  <a:srgbClr val="FFFF00"/>
                </a:solidFill>
                <a:latin typeface="Algerian" panose="04020705040A02060702" pitchFamily="82" charset="0"/>
              </a:rPr>
              <a:t>   TALES About NAD+</a:t>
            </a:r>
            <a:endParaRPr lang="en-US" sz="6000" dirty="0">
              <a:latin typeface="Algerian" panose="04020705040A02060702" pitchFamily="82" charset="0"/>
            </a:endParaRPr>
          </a:p>
        </p:txBody>
      </p:sp>
      <p:pic>
        <p:nvPicPr>
          <p:cNvPr id="7" name="Picture 2" descr="http://hyperallergic.wpengine.netdna-cdn.com/wp-content/uploads/2012/10/Universum_640.jpg">
            <a:extLst>
              <a:ext uri="{FF2B5EF4-FFF2-40B4-BE49-F238E27FC236}">
                <a16:creationId xmlns:a16="http://schemas.microsoft.com/office/drawing/2014/main" id="{FC762CC7-8CA6-41DE-8A67-5934A6D86F70}"/>
              </a:ext>
            </a:extLst>
          </p:cNvPr>
          <p:cNvPicPr>
            <a:picLocks noChangeAspect="1" noChangeArrowheads="1"/>
          </p:cNvPicPr>
          <p:nvPr/>
        </p:nvPicPr>
        <p:blipFill>
          <a:blip r:embed="rId3" cstate="print"/>
          <a:srcRect/>
          <a:stretch>
            <a:fillRect/>
          </a:stretch>
        </p:blipFill>
        <p:spPr bwMode="auto">
          <a:xfrm>
            <a:off x="4810553" y="1289149"/>
            <a:ext cx="6070466" cy="4552851"/>
          </a:xfrm>
          <a:prstGeom prst="rect">
            <a:avLst/>
          </a:prstGeom>
          <a:noFill/>
        </p:spPr>
      </p:pic>
      <p:sp>
        <p:nvSpPr>
          <p:cNvPr id="10" name="Rectangle 9">
            <a:extLst>
              <a:ext uri="{FF2B5EF4-FFF2-40B4-BE49-F238E27FC236}">
                <a16:creationId xmlns:a16="http://schemas.microsoft.com/office/drawing/2014/main" id="{3109E87F-25F1-4D7F-9FFF-7C6AB72B775A}"/>
              </a:ext>
            </a:extLst>
          </p:cNvPr>
          <p:cNvSpPr/>
          <p:nvPr/>
        </p:nvSpPr>
        <p:spPr>
          <a:xfrm>
            <a:off x="1657427" y="5657334"/>
            <a:ext cx="2153731" cy="369332"/>
          </a:xfrm>
          <a:prstGeom prst="rect">
            <a:avLst/>
          </a:prstGeom>
        </p:spPr>
        <p:txBody>
          <a:bodyPr wrap="none">
            <a:spAutoFit/>
          </a:bodyPr>
          <a:lstStyle/>
          <a:p>
            <a:r>
              <a:rPr lang="en-US" b="1" dirty="0"/>
              <a:t>Vince Giuliano, PhD</a:t>
            </a:r>
          </a:p>
        </p:txBody>
      </p:sp>
      <p:sp>
        <p:nvSpPr>
          <p:cNvPr id="11" name="Rectangle 10">
            <a:extLst>
              <a:ext uri="{FF2B5EF4-FFF2-40B4-BE49-F238E27FC236}">
                <a16:creationId xmlns:a16="http://schemas.microsoft.com/office/drawing/2014/main" id="{46FC7F14-7A4D-410C-B67C-0704A5D7C2A1}"/>
              </a:ext>
            </a:extLst>
          </p:cNvPr>
          <p:cNvSpPr/>
          <p:nvPr/>
        </p:nvSpPr>
        <p:spPr>
          <a:xfrm>
            <a:off x="1493742" y="5969183"/>
            <a:ext cx="2535951" cy="369332"/>
          </a:xfrm>
          <a:prstGeom prst="rect">
            <a:avLst/>
          </a:prstGeom>
        </p:spPr>
        <p:txBody>
          <a:bodyPr wrap="none">
            <a:spAutoFit/>
          </a:bodyPr>
          <a:lstStyle/>
          <a:p>
            <a:r>
              <a:rPr lang="en-US" dirty="0">
                <a:solidFill>
                  <a:srgbClr val="FFFF00"/>
                </a:solidFill>
              </a:rPr>
              <a:t>www.agingsciences.com</a:t>
            </a:r>
          </a:p>
        </p:txBody>
      </p:sp>
      <p:sp>
        <p:nvSpPr>
          <p:cNvPr id="12" name="TextBox 11">
            <a:extLst>
              <a:ext uri="{FF2B5EF4-FFF2-40B4-BE49-F238E27FC236}">
                <a16:creationId xmlns:a16="http://schemas.microsoft.com/office/drawing/2014/main" id="{AC5C6C06-FBA4-45A9-BE28-2F7C37D85CFB}"/>
              </a:ext>
            </a:extLst>
          </p:cNvPr>
          <p:cNvSpPr txBox="1"/>
          <p:nvPr/>
        </p:nvSpPr>
        <p:spPr>
          <a:xfrm>
            <a:off x="656201" y="378523"/>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2" name="TextBox 1">
            <a:extLst>
              <a:ext uri="{FF2B5EF4-FFF2-40B4-BE49-F238E27FC236}">
                <a16:creationId xmlns:a16="http://schemas.microsoft.com/office/drawing/2014/main" id="{1B52878B-0C45-D440-97BF-B53B7FCA7EF9}"/>
              </a:ext>
            </a:extLst>
          </p:cNvPr>
          <p:cNvSpPr txBox="1"/>
          <p:nvPr/>
        </p:nvSpPr>
        <p:spPr>
          <a:xfrm>
            <a:off x="5098938" y="6153849"/>
            <a:ext cx="4799327" cy="369332"/>
          </a:xfrm>
          <a:prstGeom prst="rect">
            <a:avLst/>
          </a:prstGeom>
          <a:noFill/>
        </p:spPr>
        <p:txBody>
          <a:bodyPr wrap="none" rtlCol="0">
            <a:spAutoFit/>
          </a:bodyPr>
          <a:lstStyle/>
          <a:p>
            <a:pPr algn="r"/>
            <a:r>
              <a:rPr lang="en-US" dirty="0"/>
              <a:t>With </a:t>
            </a:r>
            <a:r>
              <a:rPr lang="en-US" b="1" dirty="0"/>
              <a:t>Major</a:t>
            </a:r>
            <a:r>
              <a:rPr lang="en-US" dirty="0"/>
              <a:t> </a:t>
            </a:r>
            <a:r>
              <a:rPr lang="en-US" b="1" dirty="0"/>
              <a:t>contribution</a:t>
            </a:r>
            <a:r>
              <a:rPr lang="en-US" dirty="0"/>
              <a:t> by Dr. James  P Watson</a:t>
            </a:r>
          </a:p>
        </p:txBody>
      </p:sp>
    </p:spTree>
    <p:extLst>
      <p:ext uri="{BB962C8B-B14F-4D97-AF65-F5344CB8AC3E}">
        <p14:creationId xmlns:p14="http://schemas.microsoft.com/office/powerpoint/2010/main" val="16547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3029" y="155025"/>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Fundamental NAD+ Stories</a:t>
            </a:r>
            <a:endParaRPr lang="en-US" sz="4400" dirty="0">
              <a:latin typeface="Algerian" panose="04020705040A02060702" pitchFamily="82" charset="0"/>
            </a:endParaRPr>
          </a:p>
        </p:txBody>
      </p:sp>
      <p:sp>
        <p:nvSpPr>
          <p:cNvPr id="41" name="TextBox 40">
            <a:extLst>
              <a:ext uri="{FF2B5EF4-FFF2-40B4-BE49-F238E27FC236}">
                <a16:creationId xmlns:a16="http://schemas.microsoft.com/office/drawing/2014/main" id="{6C0D072B-E54A-4434-83AC-5A39FCF21BAF}"/>
              </a:ext>
            </a:extLst>
          </p:cNvPr>
          <p:cNvSpPr txBox="1"/>
          <p:nvPr/>
        </p:nvSpPr>
        <p:spPr>
          <a:xfrm>
            <a:off x="4162014" y="6409473"/>
            <a:ext cx="4312912" cy="307777"/>
          </a:xfrm>
          <a:prstGeom prst="rect">
            <a:avLst/>
          </a:prstGeom>
          <a:solidFill>
            <a:schemeClr val="bg1"/>
          </a:solidFill>
        </p:spPr>
        <p:txBody>
          <a:bodyPr wrap="none" rtlCol="0">
            <a:spAutoFit/>
          </a:bodyPr>
          <a:lstStyle/>
          <a:p>
            <a:r>
              <a:rPr lang="en-US" sz="1400" dirty="0"/>
              <a:t>* Zhu, et.al., </a:t>
            </a:r>
            <a:r>
              <a:rPr lang="en-US" sz="1400" i="1" dirty="0"/>
              <a:t>PNAS</a:t>
            </a:r>
            <a:r>
              <a:rPr lang="en-US" sz="1400" dirty="0"/>
              <a:t>, March, 2015, Vol 112, pp 2876- 2881 </a:t>
            </a:r>
          </a:p>
        </p:txBody>
      </p:sp>
      <p:sp>
        <p:nvSpPr>
          <p:cNvPr id="4" name="Rectangle 3">
            <a:extLst>
              <a:ext uri="{FF2B5EF4-FFF2-40B4-BE49-F238E27FC236}">
                <a16:creationId xmlns:a16="http://schemas.microsoft.com/office/drawing/2014/main" id="{7323A0B0-A8C7-4AAF-BC9C-2EC2661E4153}"/>
              </a:ext>
            </a:extLst>
          </p:cNvPr>
          <p:cNvSpPr/>
          <p:nvPr/>
        </p:nvSpPr>
        <p:spPr>
          <a:xfrm>
            <a:off x="1906485" y="2151727"/>
            <a:ext cx="2417650" cy="2554545"/>
          </a:xfrm>
          <a:prstGeom prst="rect">
            <a:avLst/>
          </a:prstGeom>
        </p:spPr>
        <p:txBody>
          <a:bodyPr wrap="none">
            <a:spAutoFit/>
          </a:bodyPr>
          <a:lstStyle/>
          <a:p>
            <a:r>
              <a:rPr lang="en-US" sz="3200" dirty="0"/>
              <a:t>Redox </a:t>
            </a:r>
          </a:p>
          <a:p>
            <a:r>
              <a:rPr lang="en-US" sz="3200" dirty="0"/>
              <a:t>Potential </a:t>
            </a:r>
          </a:p>
          <a:p>
            <a:r>
              <a:rPr lang="en-US" sz="3200" dirty="0"/>
              <a:t>of Brain</a:t>
            </a:r>
          </a:p>
          <a:p>
            <a:r>
              <a:rPr lang="en-US" sz="3200" dirty="0"/>
              <a:t>Cells Decline </a:t>
            </a:r>
          </a:p>
          <a:p>
            <a:r>
              <a:rPr lang="en-US" sz="3200" dirty="0"/>
              <a:t>with Aging </a:t>
            </a:r>
          </a:p>
        </p:txBody>
      </p:sp>
      <p:pic>
        <p:nvPicPr>
          <p:cNvPr id="11" name="Picture 10">
            <a:extLst>
              <a:ext uri="{FF2B5EF4-FFF2-40B4-BE49-F238E27FC236}">
                <a16:creationId xmlns:a16="http://schemas.microsoft.com/office/drawing/2014/main" id="{2599E24E-8BCA-4858-A50B-16A44241FDAA}"/>
              </a:ext>
            </a:extLst>
          </p:cNvPr>
          <p:cNvPicPr>
            <a:picLocks noChangeAspect="1"/>
          </p:cNvPicPr>
          <p:nvPr/>
        </p:nvPicPr>
        <p:blipFill rotWithShape="1">
          <a:blip r:embed="rId3"/>
          <a:srcRect t="51793"/>
          <a:stretch/>
        </p:blipFill>
        <p:spPr>
          <a:xfrm>
            <a:off x="4946847" y="1356806"/>
            <a:ext cx="5458003" cy="3796409"/>
          </a:xfrm>
          <a:prstGeom prst="rect">
            <a:avLst/>
          </a:prstGeom>
        </p:spPr>
      </p:pic>
      <p:sp>
        <p:nvSpPr>
          <p:cNvPr id="3" name="Rectangle 2">
            <a:extLst>
              <a:ext uri="{FF2B5EF4-FFF2-40B4-BE49-F238E27FC236}">
                <a16:creationId xmlns:a16="http://schemas.microsoft.com/office/drawing/2014/main" id="{54B50EF0-949A-4EAF-86AF-544E2759E8EB}"/>
              </a:ext>
            </a:extLst>
          </p:cNvPr>
          <p:cNvSpPr/>
          <p:nvPr/>
        </p:nvSpPr>
        <p:spPr>
          <a:xfrm>
            <a:off x="5149416" y="5306943"/>
            <a:ext cx="6096000" cy="646331"/>
          </a:xfrm>
          <a:prstGeom prst="rect">
            <a:avLst/>
          </a:prstGeom>
        </p:spPr>
        <p:txBody>
          <a:bodyPr>
            <a:spAutoFit/>
          </a:bodyPr>
          <a:lstStyle/>
          <a:p>
            <a:r>
              <a:rPr lang="en-US" dirty="0"/>
              <a:t>In Vivo Measurement of Redox Potential in the Brains </a:t>
            </a:r>
          </a:p>
          <a:p>
            <a:r>
              <a:rPr lang="en-US" dirty="0"/>
              <a:t>of 17 healthy patients, using 31P (7T) MRS Imaging *</a:t>
            </a:r>
          </a:p>
        </p:txBody>
      </p:sp>
    </p:spTree>
    <p:extLst>
      <p:ext uri="{BB962C8B-B14F-4D97-AF65-F5344CB8AC3E}">
        <p14:creationId xmlns:p14="http://schemas.microsoft.com/office/powerpoint/2010/main" val="51336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8709" y="250147"/>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The 3 outcomes of NAD+ levels</a:t>
            </a:r>
            <a:endParaRPr lang="en-US" sz="4400" dirty="0">
              <a:latin typeface="Algerian" panose="04020705040A02060702" pitchFamily="82" charset="0"/>
            </a:endParaRPr>
          </a:p>
        </p:txBody>
      </p:sp>
      <p:pic>
        <p:nvPicPr>
          <p:cNvPr id="8" name="Picture 2" descr="Image result for pathways">
            <a:extLst>
              <a:ext uri="{FF2B5EF4-FFF2-40B4-BE49-F238E27FC236}">
                <a16:creationId xmlns:a16="http://schemas.microsoft.com/office/drawing/2014/main" id="{04C3A530-9AD4-4A35-BC11-09955E613B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848" y="1161736"/>
            <a:ext cx="11374152" cy="5704126"/>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8CF52D7C-538E-4BB4-AF33-37F2E677E5AE}"/>
              </a:ext>
            </a:extLst>
          </p:cNvPr>
          <p:cNvGrpSpPr/>
          <p:nvPr/>
        </p:nvGrpSpPr>
        <p:grpSpPr>
          <a:xfrm>
            <a:off x="8900821" y="3429000"/>
            <a:ext cx="2684025" cy="1603759"/>
            <a:chOff x="8737189" y="3512526"/>
            <a:chExt cx="2684025" cy="1603759"/>
          </a:xfrm>
        </p:grpSpPr>
        <p:sp>
          <p:nvSpPr>
            <p:cNvPr id="14" name="TextBox 13">
              <a:extLst>
                <a:ext uri="{FF2B5EF4-FFF2-40B4-BE49-F238E27FC236}">
                  <a16:creationId xmlns:a16="http://schemas.microsoft.com/office/drawing/2014/main" id="{0E0D5F6C-D4E7-406F-98CB-0639B06EF56D}"/>
                </a:ext>
              </a:extLst>
            </p:cNvPr>
            <p:cNvSpPr txBox="1"/>
            <p:nvPr/>
          </p:nvSpPr>
          <p:spPr>
            <a:xfrm>
              <a:off x="9632647" y="3512526"/>
              <a:ext cx="1788567" cy="1292662"/>
            </a:xfrm>
            <a:prstGeom prst="rect">
              <a:avLst/>
            </a:prstGeom>
            <a:noFill/>
          </p:spPr>
          <p:txBody>
            <a:bodyPr wrap="none" rtlCol="0">
              <a:spAutoFit/>
            </a:bodyPr>
            <a:lstStyle/>
            <a:p>
              <a:r>
                <a:rPr lang="en-US" sz="2400" b="1" dirty="0">
                  <a:solidFill>
                    <a:schemeClr val="bg1"/>
                  </a:solidFill>
                </a:rPr>
                <a:t>Death </a:t>
              </a:r>
            </a:p>
            <a:p>
              <a:r>
                <a:rPr lang="en-US" b="1" dirty="0"/>
                <a:t>(Very Low NAD</a:t>
              </a:r>
              <a:r>
                <a:rPr lang="en-US" b="1" baseline="30000" dirty="0"/>
                <a:t>+</a:t>
              </a:r>
            </a:p>
            <a:p>
              <a:r>
                <a:rPr lang="en-US" b="1" dirty="0"/>
                <a:t>Very Low NAD/</a:t>
              </a:r>
            </a:p>
            <a:p>
              <a:r>
                <a:rPr lang="en-US" b="1" dirty="0"/>
                <a:t>   NADH ratio)</a:t>
              </a:r>
            </a:p>
          </p:txBody>
        </p:sp>
        <p:grpSp>
          <p:nvGrpSpPr>
            <p:cNvPr id="21" name="Group 20">
              <a:extLst>
                <a:ext uri="{FF2B5EF4-FFF2-40B4-BE49-F238E27FC236}">
                  <a16:creationId xmlns:a16="http://schemas.microsoft.com/office/drawing/2014/main" id="{00F2C096-50F1-4C09-B11D-05639E447929}"/>
                </a:ext>
              </a:extLst>
            </p:cNvPr>
            <p:cNvGrpSpPr/>
            <p:nvPr/>
          </p:nvGrpSpPr>
          <p:grpSpPr>
            <a:xfrm>
              <a:off x="8737189" y="3963806"/>
              <a:ext cx="1000589" cy="1152479"/>
              <a:chOff x="8737190" y="3963807"/>
              <a:chExt cx="606236" cy="810196"/>
            </a:xfrm>
          </p:grpSpPr>
          <p:pic>
            <p:nvPicPr>
              <p:cNvPr id="9" name="Picture 8">
                <a:extLst>
                  <a:ext uri="{FF2B5EF4-FFF2-40B4-BE49-F238E27FC236}">
                    <a16:creationId xmlns:a16="http://schemas.microsoft.com/office/drawing/2014/main" id="{261155E3-3C20-477D-BAB5-07BAB6BE64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37190" y="3963807"/>
                <a:ext cx="606236" cy="378898"/>
              </a:xfrm>
              <a:prstGeom prst="rect">
                <a:avLst/>
              </a:prstGeom>
              <a:ln w="28575">
                <a:solidFill>
                  <a:schemeClr val="tx1"/>
                </a:solidFill>
              </a:ln>
              <a:scene3d>
                <a:camera prst="isometricLeftDown"/>
                <a:lightRig rig="threePt" dir="t"/>
              </a:scene3d>
            </p:spPr>
          </p:pic>
          <p:cxnSp>
            <p:nvCxnSpPr>
              <p:cNvPr id="3" name="Straight Connector 2">
                <a:extLst>
                  <a:ext uri="{FF2B5EF4-FFF2-40B4-BE49-F238E27FC236}">
                    <a16:creationId xmlns:a16="http://schemas.microsoft.com/office/drawing/2014/main" id="{C176DE07-73C1-464E-A614-5269D0A38FCD}"/>
                  </a:ext>
                </a:extLst>
              </p:cNvPr>
              <p:cNvCxnSpPr>
                <a:cxnSpLocks/>
              </p:cNvCxnSpPr>
              <p:nvPr/>
            </p:nvCxnSpPr>
            <p:spPr>
              <a:xfrm>
                <a:off x="8823275" y="4171110"/>
                <a:ext cx="0" cy="3007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46BD965-40E9-45D3-A35B-A39A54792EE8}"/>
                  </a:ext>
                </a:extLst>
              </p:cNvPr>
              <p:cNvCxnSpPr>
                <a:cxnSpLocks/>
              </p:cNvCxnSpPr>
              <p:nvPr/>
            </p:nvCxnSpPr>
            <p:spPr>
              <a:xfrm>
                <a:off x="9272754" y="4453960"/>
                <a:ext cx="0" cy="32004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6" name="Group 35">
            <a:extLst>
              <a:ext uri="{FF2B5EF4-FFF2-40B4-BE49-F238E27FC236}">
                <a16:creationId xmlns:a16="http://schemas.microsoft.com/office/drawing/2014/main" id="{CC4ECCF9-85AE-447E-AF42-5CEC39EAD59C}"/>
              </a:ext>
            </a:extLst>
          </p:cNvPr>
          <p:cNvGrpSpPr/>
          <p:nvPr/>
        </p:nvGrpSpPr>
        <p:grpSpPr>
          <a:xfrm>
            <a:off x="1526436" y="3472656"/>
            <a:ext cx="1779571" cy="1785104"/>
            <a:chOff x="2254839" y="3554364"/>
            <a:chExt cx="1779571" cy="1785104"/>
          </a:xfrm>
        </p:grpSpPr>
        <p:sp>
          <p:nvSpPr>
            <p:cNvPr id="13" name="TextBox 12">
              <a:extLst>
                <a:ext uri="{FF2B5EF4-FFF2-40B4-BE49-F238E27FC236}">
                  <a16:creationId xmlns:a16="http://schemas.microsoft.com/office/drawing/2014/main" id="{1BF475E9-F117-4012-97B0-E149D1BDC6D0}"/>
                </a:ext>
              </a:extLst>
            </p:cNvPr>
            <p:cNvSpPr txBox="1"/>
            <p:nvPr/>
          </p:nvSpPr>
          <p:spPr>
            <a:xfrm>
              <a:off x="2254839" y="3554364"/>
              <a:ext cx="1411092" cy="1785104"/>
            </a:xfrm>
            <a:prstGeom prst="rect">
              <a:avLst/>
            </a:prstGeom>
            <a:noFill/>
          </p:spPr>
          <p:txBody>
            <a:bodyPr wrap="none" rtlCol="0">
              <a:spAutoFit/>
            </a:bodyPr>
            <a:lstStyle/>
            <a:p>
              <a:r>
                <a:rPr lang="en-US" sz="2400" b="1" dirty="0">
                  <a:solidFill>
                    <a:schemeClr val="bg1"/>
                  </a:solidFill>
                </a:rPr>
                <a:t> Disease</a:t>
              </a:r>
            </a:p>
            <a:p>
              <a:r>
                <a:rPr lang="en-US" b="1" dirty="0"/>
                <a:t>(Low Redox</a:t>
              </a:r>
            </a:p>
            <a:p>
              <a:r>
                <a:rPr lang="en-US" b="1" dirty="0"/>
                <a:t>Potential,</a:t>
              </a:r>
            </a:p>
            <a:p>
              <a:r>
                <a:rPr lang="en-US" b="1" dirty="0"/>
                <a:t>Low NAD</a:t>
              </a:r>
              <a:r>
                <a:rPr lang="en-US" sz="2000" b="1" baseline="30000" dirty="0"/>
                <a:t>+</a:t>
              </a:r>
            </a:p>
            <a:p>
              <a:r>
                <a:rPr lang="en-US" sz="1600" b="1" dirty="0"/>
                <a:t>Low NAD/</a:t>
              </a:r>
            </a:p>
            <a:p>
              <a:r>
                <a:rPr lang="en-US" sz="1600" b="1" dirty="0"/>
                <a:t>NADH Ratio) </a:t>
              </a:r>
            </a:p>
          </p:txBody>
        </p:sp>
        <p:grpSp>
          <p:nvGrpSpPr>
            <p:cNvPr id="29" name="Group 28">
              <a:extLst>
                <a:ext uri="{FF2B5EF4-FFF2-40B4-BE49-F238E27FC236}">
                  <a16:creationId xmlns:a16="http://schemas.microsoft.com/office/drawing/2014/main" id="{03D7DBEC-1F22-4F6E-AAA7-0245D84210F7}"/>
                </a:ext>
              </a:extLst>
            </p:cNvPr>
            <p:cNvGrpSpPr/>
            <p:nvPr/>
          </p:nvGrpSpPr>
          <p:grpSpPr>
            <a:xfrm>
              <a:off x="3513053" y="3774782"/>
              <a:ext cx="521357" cy="905340"/>
              <a:chOff x="3513053" y="3774782"/>
              <a:chExt cx="521357" cy="905340"/>
            </a:xfrm>
          </p:grpSpPr>
          <p:pic>
            <p:nvPicPr>
              <p:cNvPr id="22" name="Picture 21">
                <a:extLst>
                  <a:ext uri="{FF2B5EF4-FFF2-40B4-BE49-F238E27FC236}">
                    <a16:creationId xmlns:a16="http://schemas.microsoft.com/office/drawing/2014/main" id="{0BC7885F-084A-4B7E-B8A1-9DB7B18F7BF8}"/>
                  </a:ext>
                </a:extLst>
              </p:cNvPr>
              <p:cNvPicPr>
                <a:picLocks noChangeAspect="1"/>
              </p:cNvPicPr>
              <p:nvPr/>
            </p:nvPicPr>
            <p:blipFill>
              <a:blip r:embed="rId5"/>
              <a:stretch>
                <a:fillRect/>
              </a:stretch>
            </p:blipFill>
            <p:spPr>
              <a:xfrm>
                <a:off x="3513053" y="3774782"/>
                <a:ext cx="521357" cy="528826"/>
              </a:xfrm>
              <a:prstGeom prst="rect">
                <a:avLst/>
              </a:prstGeom>
              <a:ln w="28575">
                <a:solidFill>
                  <a:schemeClr val="tx1"/>
                </a:solidFill>
              </a:ln>
              <a:scene3d>
                <a:camera prst="isometricRightUp"/>
                <a:lightRig rig="threePt" dir="t"/>
              </a:scene3d>
            </p:spPr>
          </p:pic>
          <p:cxnSp>
            <p:nvCxnSpPr>
              <p:cNvPr id="24" name="Straight Connector 23">
                <a:extLst>
                  <a:ext uri="{FF2B5EF4-FFF2-40B4-BE49-F238E27FC236}">
                    <a16:creationId xmlns:a16="http://schemas.microsoft.com/office/drawing/2014/main" id="{6819640B-1689-45EA-87D6-F5E1B2A8DB94}"/>
                  </a:ext>
                </a:extLst>
              </p:cNvPr>
              <p:cNvCxnSpPr>
                <a:cxnSpLocks/>
              </p:cNvCxnSpPr>
              <p:nvPr/>
            </p:nvCxnSpPr>
            <p:spPr>
              <a:xfrm flipH="1">
                <a:off x="3571875" y="4349389"/>
                <a:ext cx="1" cy="330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7A58E8C-ECDA-40B4-AF9A-F52859B35F33}"/>
                  </a:ext>
                </a:extLst>
              </p:cNvPr>
              <p:cNvCxnSpPr>
                <a:cxnSpLocks/>
              </p:cNvCxnSpPr>
              <p:nvPr/>
            </p:nvCxnSpPr>
            <p:spPr>
              <a:xfrm flipH="1">
                <a:off x="3956932" y="4161132"/>
                <a:ext cx="1" cy="3307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12" name="TextBox 11">
            <a:extLst>
              <a:ext uri="{FF2B5EF4-FFF2-40B4-BE49-F238E27FC236}">
                <a16:creationId xmlns:a16="http://schemas.microsoft.com/office/drawing/2014/main" id="{7D638E96-0685-4BD7-92A6-428500255470}"/>
              </a:ext>
            </a:extLst>
          </p:cNvPr>
          <p:cNvSpPr txBox="1"/>
          <p:nvPr/>
        </p:nvSpPr>
        <p:spPr>
          <a:xfrm>
            <a:off x="5295234" y="3198168"/>
            <a:ext cx="1776577" cy="461664"/>
          </a:xfrm>
          <a:prstGeom prst="rect">
            <a:avLst/>
          </a:prstGeom>
          <a:noFill/>
        </p:spPr>
        <p:txBody>
          <a:bodyPr wrap="none" rtlCol="0">
            <a:spAutoFit/>
          </a:bodyPr>
          <a:lstStyle/>
          <a:p>
            <a:r>
              <a:rPr lang="en-US" sz="2400" b="1" dirty="0">
                <a:solidFill>
                  <a:schemeClr val="bg1"/>
                </a:solidFill>
              </a:rPr>
              <a:t>    Longevity</a:t>
            </a:r>
          </a:p>
        </p:txBody>
      </p:sp>
      <p:sp>
        <p:nvSpPr>
          <p:cNvPr id="40" name="TextBox 39">
            <a:extLst>
              <a:ext uri="{FF2B5EF4-FFF2-40B4-BE49-F238E27FC236}">
                <a16:creationId xmlns:a16="http://schemas.microsoft.com/office/drawing/2014/main" id="{EC46B429-EFD5-4458-A70D-11D967FBE025}"/>
              </a:ext>
            </a:extLst>
          </p:cNvPr>
          <p:cNvSpPr txBox="1"/>
          <p:nvPr/>
        </p:nvSpPr>
        <p:spPr>
          <a:xfrm>
            <a:off x="5389784" y="3663480"/>
            <a:ext cx="1824110" cy="1815882"/>
          </a:xfrm>
          <a:prstGeom prst="rect">
            <a:avLst/>
          </a:prstGeom>
          <a:solidFill>
            <a:schemeClr val="bg1"/>
          </a:solidFill>
          <a:ln w="28575">
            <a:solidFill>
              <a:schemeClr val="tx1"/>
            </a:solidFill>
          </a:ln>
        </p:spPr>
        <p:txBody>
          <a:bodyPr wrap="square" rtlCol="0">
            <a:spAutoFit/>
          </a:bodyPr>
          <a:lstStyle/>
          <a:p>
            <a:r>
              <a:rPr lang="en-US" sz="1600" b="1" dirty="0"/>
              <a:t>NAD </a:t>
            </a:r>
            <a:r>
              <a:rPr lang="en-US" sz="1600" dirty="0"/>
              <a:t>= 0.30 </a:t>
            </a:r>
            <a:r>
              <a:rPr lang="en-US" sz="1600" dirty="0" err="1"/>
              <a:t>mM</a:t>
            </a:r>
            <a:endParaRPr lang="en-US" sz="1600" dirty="0"/>
          </a:p>
          <a:p>
            <a:r>
              <a:rPr lang="en-US" sz="1600" dirty="0"/>
              <a:t>         intracellular </a:t>
            </a:r>
            <a:r>
              <a:rPr lang="en-US" sz="1600" b="1" i="1" dirty="0"/>
              <a:t>NAD/NADH  </a:t>
            </a:r>
            <a:r>
              <a:rPr lang="en-US" sz="1600" dirty="0"/>
              <a:t>ratio </a:t>
            </a:r>
          </a:p>
          <a:p>
            <a:r>
              <a:rPr lang="en-US" sz="1600" dirty="0"/>
              <a:t>   = 4.8  in brain </a:t>
            </a:r>
          </a:p>
          <a:p>
            <a:r>
              <a:rPr lang="en-US" sz="1600" dirty="0"/>
              <a:t>Redox potential</a:t>
            </a:r>
          </a:p>
          <a:p>
            <a:r>
              <a:rPr lang="en-US" sz="1600" dirty="0"/>
              <a:t>    = −299.3  mV in </a:t>
            </a:r>
          </a:p>
          <a:p>
            <a:r>
              <a:rPr lang="en-US" sz="1600" dirty="0"/>
              <a:t>    brain on </a:t>
            </a:r>
            <a:r>
              <a:rPr lang="en-US" sz="1600" baseline="30000" dirty="0"/>
              <a:t>31</a:t>
            </a:r>
            <a:r>
              <a:rPr lang="en-US" sz="1600" dirty="0"/>
              <a:t>P </a:t>
            </a:r>
            <a:r>
              <a:rPr lang="en-US" sz="1400" dirty="0"/>
              <a:t>MRS*</a:t>
            </a:r>
          </a:p>
        </p:txBody>
      </p:sp>
      <p:sp>
        <p:nvSpPr>
          <p:cNvPr id="41" name="TextBox 40">
            <a:extLst>
              <a:ext uri="{FF2B5EF4-FFF2-40B4-BE49-F238E27FC236}">
                <a16:creationId xmlns:a16="http://schemas.microsoft.com/office/drawing/2014/main" id="{6C0D072B-E54A-4434-83AC-5A39FCF21BAF}"/>
              </a:ext>
            </a:extLst>
          </p:cNvPr>
          <p:cNvSpPr txBox="1"/>
          <p:nvPr/>
        </p:nvSpPr>
        <p:spPr>
          <a:xfrm>
            <a:off x="4162014" y="6409473"/>
            <a:ext cx="4312912" cy="307777"/>
          </a:xfrm>
          <a:prstGeom prst="rect">
            <a:avLst/>
          </a:prstGeom>
          <a:solidFill>
            <a:schemeClr val="bg1"/>
          </a:solidFill>
        </p:spPr>
        <p:txBody>
          <a:bodyPr wrap="none" rtlCol="0">
            <a:spAutoFit/>
          </a:bodyPr>
          <a:lstStyle/>
          <a:p>
            <a:r>
              <a:rPr lang="en-US" sz="1400" dirty="0"/>
              <a:t>* Zhu, et.al., </a:t>
            </a:r>
            <a:r>
              <a:rPr lang="en-US" sz="1400" i="1" dirty="0"/>
              <a:t>PNAS</a:t>
            </a:r>
            <a:r>
              <a:rPr lang="en-US" sz="1400" dirty="0"/>
              <a:t>, March, 2015, Vol 112, pp 2876- 2881 </a:t>
            </a:r>
          </a:p>
        </p:txBody>
      </p:sp>
    </p:spTree>
    <p:extLst>
      <p:ext uri="{BB962C8B-B14F-4D97-AF65-F5344CB8AC3E}">
        <p14:creationId xmlns:p14="http://schemas.microsoft.com/office/powerpoint/2010/main" val="2982389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0"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92542" y="210391"/>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Fundamental NAD+ Stories</a:t>
            </a:r>
            <a:endParaRPr lang="en-US" sz="4400" dirty="0">
              <a:latin typeface="Algerian" panose="04020705040A02060702" pitchFamily="82" charset="0"/>
            </a:endParaRPr>
          </a:p>
        </p:txBody>
      </p:sp>
      <p:pic>
        <p:nvPicPr>
          <p:cNvPr id="7" name="Picture 6" descr="NAD+5">
            <a:extLst>
              <a:ext uri="{FF2B5EF4-FFF2-40B4-BE49-F238E27FC236}">
                <a16:creationId xmlns:a16="http://schemas.microsoft.com/office/drawing/2014/main" id="{98B9D2A9-1FA2-4062-8544-2C257B7D44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72" t="6711" r="3791" b="3790"/>
          <a:stretch/>
        </p:blipFill>
        <p:spPr bwMode="auto">
          <a:xfrm>
            <a:off x="4873014" y="1436914"/>
            <a:ext cx="6224735" cy="483325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B0F6C20-6A3E-46EA-9C4E-ABEB19FE416C}"/>
              </a:ext>
            </a:extLst>
          </p:cNvPr>
          <p:cNvSpPr/>
          <p:nvPr/>
        </p:nvSpPr>
        <p:spPr>
          <a:xfrm>
            <a:off x="1289878" y="2185803"/>
            <a:ext cx="3318658" cy="3539430"/>
          </a:xfrm>
          <a:prstGeom prst="rect">
            <a:avLst/>
          </a:prstGeom>
        </p:spPr>
        <p:txBody>
          <a:bodyPr wrap="square">
            <a:spAutoFit/>
          </a:bodyPr>
          <a:lstStyle/>
          <a:p>
            <a:r>
              <a:rPr lang="en-US" sz="3200" dirty="0"/>
              <a:t>NAD</a:t>
            </a:r>
            <a:r>
              <a:rPr lang="en-US" sz="3200" baseline="30000" dirty="0"/>
              <a:t>+</a:t>
            </a:r>
            <a:r>
              <a:rPr lang="en-US" sz="3200" dirty="0"/>
              <a:t> and NADP</a:t>
            </a:r>
            <a:r>
              <a:rPr lang="en-US" sz="3200" baseline="30000" dirty="0"/>
              <a:t>+</a:t>
            </a:r>
            <a:r>
              <a:rPr lang="en-US" sz="3200" dirty="0"/>
              <a:t> </a:t>
            </a:r>
          </a:p>
          <a:p>
            <a:r>
              <a:rPr lang="en-US" sz="3200" dirty="0"/>
              <a:t>Play a vital and</a:t>
            </a:r>
          </a:p>
          <a:p>
            <a:r>
              <a:rPr lang="en-US" sz="3200" dirty="0"/>
              <a:t>unique role in</a:t>
            </a:r>
          </a:p>
          <a:p>
            <a:r>
              <a:rPr lang="en-US" sz="3200" dirty="0"/>
              <a:t>each subcellular</a:t>
            </a:r>
          </a:p>
          <a:p>
            <a:r>
              <a:rPr lang="en-US" sz="3200" dirty="0"/>
              <a:t>compartment </a:t>
            </a:r>
          </a:p>
          <a:p>
            <a:r>
              <a:rPr lang="en-US" sz="3200" dirty="0"/>
              <a:t>of the cell</a:t>
            </a:r>
          </a:p>
          <a:p>
            <a:endParaRPr lang="en-US" sz="3200" dirty="0"/>
          </a:p>
        </p:txBody>
      </p:sp>
    </p:spTree>
    <p:extLst>
      <p:ext uri="{BB962C8B-B14F-4D97-AF65-F5344CB8AC3E}">
        <p14:creationId xmlns:p14="http://schemas.microsoft.com/office/powerpoint/2010/main" val="177850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92542" y="210391"/>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Fundamental NAD+ Stories</a:t>
            </a:r>
            <a:br>
              <a:rPr lang="en-US" sz="4400" dirty="0">
                <a:solidFill>
                  <a:srgbClr val="FFFF00"/>
                </a:solidFill>
                <a:latin typeface="Algerian" panose="04020705040A02060702" pitchFamily="82" charset="0"/>
              </a:rPr>
            </a:br>
            <a:r>
              <a:rPr lang="en-US" sz="2400" dirty="0">
                <a:solidFill>
                  <a:srgbClr val="FFFF00"/>
                </a:solidFill>
                <a:latin typeface="+mn-lt"/>
              </a:rPr>
              <a:t>               </a:t>
            </a:r>
            <a:r>
              <a:rPr lang="en-US" sz="2400" dirty="0">
                <a:solidFill>
                  <a:schemeClr val="tx1"/>
                </a:solidFill>
                <a:latin typeface="+mn-lt"/>
              </a:rPr>
              <a:t>unique subcellular roles of NAD</a:t>
            </a:r>
            <a:r>
              <a:rPr lang="en-US" sz="2400" baseline="30000" dirty="0">
                <a:solidFill>
                  <a:schemeClr val="tx1"/>
                </a:solidFill>
                <a:latin typeface="+mn-lt"/>
              </a:rPr>
              <a:t>+</a:t>
            </a:r>
            <a:r>
              <a:rPr lang="en-US" sz="2400" dirty="0">
                <a:solidFill>
                  <a:schemeClr val="tx1"/>
                </a:solidFill>
                <a:latin typeface="+mn-lt"/>
              </a:rPr>
              <a:t> and NADP</a:t>
            </a:r>
            <a:r>
              <a:rPr lang="en-US" sz="2400" baseline="30000" dirty="0">
                <a:solidFill>
                  <a:schemeClr val="tx1"/>
                </a:solidFill>
                <a:latin typeface="+mn-lt"/>
              </a:rPr>
              <a:t>+</a:t>
            </a:r>
            <a:r>
              <a:rPr lang="en-US" sz="2400" dirty="0">
                <a:solidFill>
                  <a:schemeClr val="tx1"/>
                </a:solidFill>
                <a:latin typeface="+mn-lt"/>
              </a:rPr>
              <a:t> </a:t>
            </a:r>
            <a:br>
              <a:rPr lang="en-US" sz="2400" dirty="0">
                <a:latin typeface="+mn-lt"/>
              </a:rPr>
            </a:br>
            <a:endParaRPr lang="en-US" sz="2400" dirty="0">
              <a:latin typeface="+mn-lt"/>
            </a:endParaRPr>
          </a:p>
        </p:txBody>
      </p:sp>
      <p:pic>
        <p:nvPicPr>
          <p:cNvPr id="7" name="Picture 6" descr="NAD+5">
            <a:extLst>
              <a:ext uri="{FF2B5EF4-FFF2-40B4-BE49-F238E27FC236}">
                <a16:creationId xmlns:a16="http://schemas.microsoft.com/office/drawing/2014/main" id="{98B9D2A9-1FA2-4062-8544-2C257B7D44E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72" t="6711" r="3791" b="3790"/>
          <a:stretch/>
        </p:blipFill>
        <p:spPr bwMode="auto">
          <a:xfrm>
            <a:off x="5774715" y="1860428"/>
            <a:ext cx="5597354" cy="434612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A0C5684-6B36-459E-9016-73C31C77996D}"/>
              </a:ext>
            </a:extLst>
          </p:cNvPr>
          <p:cNvSpPr txBox="1"/>
          <p:nvPr/>
        </p:nvSpPr>
        <p:spPr>
          <a:xfrm>
            <a:off x="1196502" y="1866900"/>
            <a:ext cx="4182171" cy="4339650"/>
          </a:xfrm>
          <a:prstGeom prst="rect">
            <a:avLst/>
          </a:prstGeom>
          <a:noFill/>
        </p:spPr>
        <p:txBody>
          <a:bodyPr wrap="none" rtlCol="0">
            <a:spAutoFit/>
          </a:bodyPr>
          <a:lstStyle/>
          <a:p>
            <a:r>
              <a:rPr lang="en-US" sz="2400" b="1" u="sng" dirty="0">
                <a:solidFill>
                  <a:srgbClr val="FFFF00"/>
                </a:solidFill>
              </a:rPr>
              <a:t>Roles of NAD+ in Cell Nucleus</a:t>
            </a:r>
          </a:p>
          <a:p>
            <a:endParaRPr lang="en-US" sz="2400" dirty="0"/>
          </a:p>
          <a:p>
            <a:pPr marL="342900" indent="-342900">
              <a:buFont typeface="Arial" panose="020B0604020202020204" pitchFamily="34" charset="0"/>
              <a:buChar char="•"/>
            </a:pPr>
            <a:r>
              <a:rPr lang="en-US" sz="2000" b="1" dirty="0"/>
              <a:t>SIRT1</a:t>
            </a:r>
            <a:r>
              <a:rPr lang="en-US" sz="2400" dirty="0"/>
              <a:t> </a:t>
            </a:r>
            <a:r>
              <a:rPr lang="en-US" dirty="0"/>
              <a:t>– Histone deacetylation,</a:t>
            </a:r>
          </a:p>
          <a:p>
            <a:r>
              <a:rPr lang="en-US" dirty="0"/>
              <a:t>              repetitive DNA silencing</a:t>
            </a:r>
          </a:p>
          <a:p>
            <a:pPr marL="342900" indent="-342900">
              <a:buFont typeface="Arial" panose="020B0604020202020204" pitchFamily="34" charset="0"/>
              <a:buChar char="•"/>
            </a:pPr>
            <a:r>
              <a:rPr lang="en-US" sz="2000" b="1" dirty="0"/>
              <a:t>SIRT6</a:t>
            </a:r>
            <a:r>
              <a:rPr lang="en-US" sz="2400" dirty="0"/>
              <a:t> </a:t>
            </a:r>
            <a:r>
              <a:rPr lang="en-US" dirty="0"/>
              <a:t>– Histone ADP-ribosylation</a:t>
            </a:r>
          </a:p>
          <a:p>
            <a:r>
              <a:rPr lang="en-US" dirty="0"/>
              <a:t>              telomere maintenance</a:t>
            </a:r>
          </a:p>
          <a:p>
            <a:pPr marL="342900" indent="-342900">
              <a:buFont typeface="Arial" panose="020B0604020202020204" pitchFamily="34" charset="0"/>
              <a:buChar char="•"/>
            </a:pPr>
            <a:r>
              <a:rPr lang="en-US" sz="2000" b="1" dirty="0"/>
              <a:t>SIRT7</a:t>
            </a:r>
            <a:r>
              <a:rPr lang="en-US" sz="2400" dirty="0"/>
              <a:t> </a:t>
            </a:r>
            <a:r>
              <a:rPr lang="en-US" dirty="0"/>
              <a:t>– Vital role in nucleolus</a:t>
            </a:r>
          </a:p>
          <a:p>
            <a:pPr marL="342900" indent="-342900">
              <a:buFont typeface="Arial" panose="020B0604020202020204" pitchFamily="34" charset="0"/>
              <a:buChar char="•"/>
            </a:pPr>
            <a:r>
              <a:rPr lang="en-US" sz="2000" b="1" dirty="0"/>
              <a:t>PARP1 </a:t>
            </a:r>
            <a:r>
              <a:rPr lang="en-US" dirty="0"/>
              <a:t>– DNA repair</a:t>
            </a:r>
          </a:p>
          <a:p>
            <a:pPr marL="342900" indent="-342900">
              <a:buFont typeface="Arial" panose="020B0604020202020204" pitchFamily="34" charset="0"/>
              <a:buChar char="•"/>
            </a:pPr>
            <a:r>
              <a:rPr lang="en-US" sz="2000" b="1" dirty="0"/>
              <a:t>PARP2 </a:t>
            </a:r>
            <a:r>
              <a:rPr lang="en-US" dirty="0"/>
              <a:t>– DNA repair</a:t>
            </a:r>
          </a:p>
          <a:p>
            <a:pPr marL="342900" indent="-342900">
              <a:buFont typeface="Arial" panose="020B0604020202020204" pitchFamily="34" charset="0"/>
              <a:buChar char="•"/>
            </a:pPr>
            <a:r>
              <a:rPr lang="en-US" sz="2000" b="1" dirty="0" err="1"/>
              <a:t>Tankyrases</a:t>
            </a:r>
            <a:r>
              <a:rPr lang="en-US" sz="2000" b="1" dirty="0"/>
              <a:t> (aka PARP)</a:t>
            </a:r>
            <a:r>
              <a:rPr lang="en-US" dirty="0"/>
              <a:t> – Telomere </a:t>
            </a:r>
          </a:p>
          <a:p>
            <a:r>
              <a:rPr lang="en-US" dirty="0"/>
              <a:t>              maintenance</a:t>
            </a:r>
          </a:p>
          <a:p>
            <a:pPr marL="342900" indent="-342900">
              <a:buFont typeface="Arial" panose="020B0604020202020204" pitchFamily="34" charset="0"/>
              <a:buChar char="•"/>
            </a:pPr>
            <a:r>
              <a:rPr lang="en-US" sz="2000" b="1" dirty="0"/>
              <a:t>NMNAT-1 </a:t>
            </a:r>
            <a:r>
              <a:rPr lang="en-US" dirty="0"/>
              <a:t>– converts NMN </a:t>
            </a:r>
          </a:p>
          <a:p>
            <a:r>
              <a:rPr lang="en-US" dirty="0"/>
              <a:t>           into to NAD+ in the nucleus</a:t>
            </a:r>
          </a:p>
        </p:txBody>
      </p:sp>
    </p:spTree>
    <p:extLst>
      <p:ext uri="{BB962C8B-B14F-4D97-AF65-F5344CB8AC3E}">
        <p14:creationId xmlns:p14="http://schemas.microsoft.com/office/powerpoint/2010/main" val="395774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
                                            <p:txEl>
                                              <p:pRg st="11" end="1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140390" y="119001"/>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8709" y="250147"/>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Fundamental NAD+ Stories</a:t>
            </a:r>
            <a:endParaRPr lang="en-US" sz="4400" dirty="0">
              <a:latin typeface="Algerian" panose="04020705040A02060702" pitchFamily="82" charset="0"/>
            </a:endParaRPr>
          </a:p>
        </p:txBody>
      </p:sp>
      <p:sp>
        <p:nvSpPr>
          <p:cNvPr id="2" name="Rectangle 1">
            <a:extLst>
              <a:ext uri="{FF2B5EF4-FFF2-40B4-BE49-F238E27FC236}">
                <a16:creationId xmlns:a16="http://schemas.microsoft.com/office/drawing/2014/main" id="{BF5D07A8-4241-47A3-8F63-D712D3E7484F}"/>
              </a:ext>
            </a:extLst>
          </p:cNvPr>
          <p:cNvSpPr/>
          <p:nvPr/>
        </p:nvSpPr>
        <p:spPr>
          <a:xfrm>
            <a:off x="890075" y="1724891"/>
            <a:ext cx="3781793" cy="523220"/>
          </a:xfrm>
          <a:prstGeom prst="rect">
            <a:avLst/>
          </a:prstGeom>
        </p:spPr>
        <p:txBody>
          <a:bodyPr wrap="square">
            <a:spAutoFit/>
          </a:bodyPr>
          <a:lstStyle/>
          <a:p>
            <a:r>
              <a:rPr lang="en-US" sz="2800" dirty="0"/>
              <a:t> </a:t>
            </a:r>
            <a:r>
              <a:rPr lang="en-US" sz="2800" u="sng" dirty="0">
                <a:latin typeface="Arial" panose="020B0604020202020204" pitchFamily="34" charset="0"/>
                <a:cs typeface="Arial" panose="020B0604020202020204" pitchFamily="34" charset="0"/>
              </a:rPr>
              <a:t>5 Ways to Get NAD</a:t>
            </a:r>
            <a:r>
              <a:rPr lang="en-US" sz="2800" baseline="30000" dirty="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p>
        </p:txBody>
      </p:sp>
      <p:sp>
        <p:nvSpPr>
          <p:cNvPr id="8" name="Rectangle 7">
            <a:extLst>
              <a:ext uri="{FF2B5EF4-FFF2-40B4-BE49-F238E27FC236}">
                <a16:creationId xmlns:a16="http://schemas.microsoft.com/office/drawing/2014/main" id="{7A1D98AF-F74D-4A3E-B100-255C448F4978}"/>
              </a:ext>
            </a:extLst>
          </p:cNvPr>
          <p:cNvSpPr/>
          <p:nvPr/>
        </p:nvSpPr>
        <p:spPr>
          <a:xfrm>
            <a:off x="3505200" y="944257"/>
            <a:ext cx="7581900" cy="707886"/>
          </a:xfrm>
          <a:prstGeom prst="rect">
            <a:avLst/>
          </a:prstGeom>
        </p:spPr>
        <p:txBody>
          <a:bodyPr wrap="square">
            <a:spAutoFit/>
          </a:bodyPr>
          <a:lstStyle/>
          <a:p>
            <a:r>
              <a:rPr lang="en-US" sz="4000" b="1" i="1" baseline="30000" dirty="0"/>
              <a:t>“</a:t>
            </a:r>
            <a:r>
              <a:rPr lang="en-US" sz="4000" b="1" i="1" baseline="30000" dirty="0" err="1"/>
              <a:t>Mommie</a:t>
            </a:r>
            <a:r>
              <a:rPr lang="en-US" sz="4000" b="1" i="1" baseline="30000" dirty="0"/>
              <a:t>, Where does NAD+ Come From”?</a:t>
            </a:r>
            <a:r>
              <a:rPr lang="en-US" sz="4000" b="1" i="1" dirty="0"/>
              <a:t> </a:t>
            </a:r>
          </a:p>
        </p:txBody>
      </p:sp>
      <p:sp>
        <p:nvSpPr>
          <p:cNvPr id="9" name="Rectangle 8">
            <a:extLst>
              <a:ext uri="{FF2B5EF4-FFF2-40B4-BE49-F238E27FC236}">
                <a16:creationId xmlns:a16="http://schemas.microsoft.com/office/drawing/2014/main" id="{42CD4CA7-DDEA-4F39-8E2D-46294940FB4A}"/>
              </a:ext>
            </a:extLst>
          </p:cNvPr>
          <p:cNvSpPr/>
          <p:nvPr/>
        </p:nvSpPr>
        <p:spPr>
          <a:xfrm>
            <a:off x="826575" y="2550147"/>
            <a:ext cx="4013528" cy="3816429"/>
          </a:xfrm>
          <a:prstGeom prst="rect">
            <a:avLst/>
          </a:prstGeom>
        </p:spPr>
        <p:txBody>
          <a:bodyPr wrap="square">
            <a:spAutoFit/>
          </a:bodyPr>
          <a:lstStyle/>
          <a:p>
            <a:pPr marL="342900" indent="-342900">
              <a:buFont typeface="Arial" panose="020B0604020202020204" pitchFamily="34" charset="0"/>
              <a:buChar char="•"/>
            </a:pPr>
            <a:r>
              <a:rPr lang="en-US" sz="2000" b="1" dirty="0">
                <a:solidFill>
                  <a:srgbClr val="FFFF00"/>
                </a:solidFill>
              </a:rPr>
              <a:t>Preiss-Handler Pathway </a:t>
            </a:r>
            <a:r>
              <a:rPr lang="en-US" dirty="0"/>
              <a:t>(NAD</a:t>
            </a:r>
            <a:r>
              <a:rPr lang="en-US" baseline="30000" dirty="0"/>
              <a:t>+</a:t>
            </a:r>
            <a:r>
              <a:rPr lang="en-US" dirty="0"/>
              <a:t> made from dietary nicotinic acid)</a:t>
            </a:r>
          </a:p>
          <a:p>
            <a:pPr marL="342900" indent="-342900">
              <a:buFont typeface="Arial" panose="020B0604020202020204" pitchFamily="34" charset="0"/>
              <a:buChar char="•"/>
            </a:pPr>
            <a:r>
              <a:rPr lang="en-US" sz="2000" b="1" dirty="0">
                <a:solidFill>
                  <a:srgbClr val="FFFF00"/>
                </a:solidFill>
              </a:rPr>
              <a:t>De novo Pathway </a:t>
            </a:r>
            <a:r>
              <a:rPr lang="en-US" dirty="0"/>
              <a:t>(NAD</a:t>
            </a:r>
            <a:r>
              <a:rPr lang="en-US" baseline="30000" dirty="0"/>
              <a:t>+</a:t>
            </a:r>
            <a:r>
              <a:rPr lang="en-US" dirty="0"/>
              <a:t> made</a:t>
            </a:r>
          </a:p>
          <a:p>
            <a:r>
              <a:rPr lang="en-US" dirty="0"/>
              <a:t>        from tryptophan via quinolinic a.)</a:t>
            </a:r>
          </a:p>
          <a:p>
            <a:pPr marL="342900" indent="-342900">
              <a:buFont typeface="Arial" panose="020B0604020202020204" pitchFamily="34" charset="0"/>
              <a:buChar char="•"/>
            </a:pPr>
            <a:r>
              <a:rPr lang="en-US" sz="2000" b="1" dirty="0">
                <a:solidFill>
                  <a:srgbClr val="FFFF00"/>
                </a:solidFill>
              </a:rPr>
              <a:t>Salvage Pathway</a:t>
            </a:r>
            <a:r>
              <a:rPr lang="en-US" sz="2000" b="1" dirty="0"/>
              <a:t> </a:t>
            </a:r>
            <a:r>
              <a:rPr lang="en-US" dirty="0"/>
              <a:t>(NAD+ made </a:t>
            </a:r>
          </a:p>
          <a:p>
            <a:r>
              <a:rPr lang="en-US" dirty="0"/>
              <a:t>         from nicotinamide, byproduct of</a:t>
            </a:r>
          </a:p>
          <a:p>
            <a:r>
              <a:rPr lang="en-US" dirty="0"/>
              <a:t>         NAD</a:t>
            </a:r>
            <a:r>
              <a:rPr lang="en-US" baseline="30000" dirty="0"/>
              <a:t>+</a:t>
            </a:r>
            <a:r>
              <a:rPr lang="en-US" dirty="0"/>
              <a:t> consumption by SIRT, etc.)</a:t>
            </a:r>
          </a:p>
          <a:p>
            <a:pPr marL="342900" indent="-342900">
              <a:buFont typeface="Arial" panose="020B0604020202020204" pitchFamily="34" charset="0"/>
              <a:buChar char="•"/>
            </a:pPr>
            <a:r>
              <a:rPr lang="en-US" sz="2000" b="1" dirty="0">
                <a:solidFill>
                  <a:srgbClr val="FFFF00"/>
                </a:solidFill>
              </a:rPr>
              <a:t>Exogenous NAD+ precursors</a:t>
            </a:r>
            <a:endParaRPr lang="en-US" b="1" dirty="0">
              <a:solidFill>
                <a:srgbClr val="FFFF00"/>
              </a:solidFill>
            </a:endParaRPr>
          </a:p>
          <a:p>
            <a:r>
              <a:rPr lang="en-US" dirty="0"/>
              <a:t>       (made from Nicotinamide Riboside </a:t>
            </a:r>
          </a:p>
          <a:p>
            <a:r>
              <a:rPr lang="en-US" dirty="0"/>
              <a:t>         or </a:t>
            </a:r>
            <a:r>
              <a:rPr lang="en-US" dirty="0" err="1"/>
              <a:t>Nicontinamide</a:t>
            </a:r>
            <a:r>
              <a:rPr lang="en-US" dirty="0"/>
              <a:t> </a:t>
            </a:r>
            <a:r>
              <a:rPr lang="en-US" dirty="0" err="1"/>
              <a:t>Mononucletide</a:t>
            </a:r>
            <a:r>
              <a:rPr lang="en-US" dirty="0"/>
              <a:t>)</a:t>
            </a:r>
          </a:p>
          <a:p>
            <a:pPr marL="285750" indent="-285750">
              <a:buFont typeface="Arial" panose="020B0604020202020204" pitchFamily="34" charset="0"/>
              <a:buChar char="•"/>
            </a:pPr>
            <a:r>
              <a:rPr lang="en-US" sz="2000" b="1" dirty="0">
                <a:solidFill>
                  <a:srgbClr val="FFFF00"/>
                </a:solidFill>
              </a:rPr>
              <a:t>Exogenous NAD+  </a:t>
            </a:r>
            <a:r>
              <a:rPr lang="en-US" dirty="0"/>
              <a:t>(given IV, intra-</a:t>
            </a:r>
          </a:p>
          <a:p>
            <a:r>
              <a:rPr lang="en-US" dirty="0"/>
              <a:t>       nasally, or </a:t>
            </a:r>
            <a:r>
              <a:rPr lang="en-US" dirty="0" err="1"/>
              <a:t>transdermally</a:t>
            </a:r>
            <a:r>
              <a:rPr lang="en-US" dirty="0"/>
              <a:t> with</a:t>
            </a:r>
          </a:p>
          <a:p>
            <a:r>
              <a:rPr lang="en-US" dirty="0"/>
              <a:t>       iontophoresis)</a:t>
            </a:r>
          </a:p>
        </p:txBody>
      </p:sp>
      <p:pic>
        <p:nvPicPr>
          <p:cNvPr id="3" name="Picture 2">
            <a:extLst>
              <a:ext uri="{FF2B5EF4-FFF2-40B4-BE49-F238E27FC236}">
                <a16:creationId xmlns:a16="http://schemas.microsoft.com/office/drawing/2014/main" id="{863F3F9C-16AA-4C4C-A3BF-ED2C59702359}"/>
              </a:ext>
            </a:extLst>
          </p:cNvPr>
          <p:cNvPicPr>
            <a:picLocks noChangeAspect="1"/>
          </p:cNvPicPr>
          <p:nvPr/>
        </p:nvPicPr>
        <p:blipFill>
          <a:blip r:embed="rId2"/>
          <a:stretch>
            <a:fillRect/>
          </a:stretch>
        </p:blipFill>
        <p:spPr>
          <a:xfrm>
            <a:off x="4675955" y="1738275"/>
            <a:ext cx="7158090" cy="5119725"/>
          </a:xfrm>
          <a:prstGeom prst="rect">
            <a:avLst/>
          </a:prstGeom>
        </p:spPr>
      </p:pic>
    </p:spTree>
    <p:extLst>
      <p:ext uri="{BB962C8B-B14F-4D97-AF65-F5344CB8AC3E}">
        <p14:creationId xmlns:p14="http://schemas.microsoft.com/office/powerpoint/2010/main" val="86255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xEl>
                                              <p:pRg st="6" end="6"/>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9">
                                            <p:txEl>
                                              <p:pRg st="7" end="7"/>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9">
                                            <p:txEl>
                                              <p:pRg st="9" end="9"/>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9">
                                            <p:txEl>
                                              <p:pRg st="10" end="1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8709" y="250147"/>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r>
              <a:rPr lang="en-US" sz="4400" dirty="0">
                <a:solidFill>
                  <a:srgbClr val="FFFF00"/>
                </a:solidFill>
                <a:latin typeface="Algerian" panose="04020705040A02060702" pitchFamily="82" charset="0"/>
              </a:rPr>
              <a:t>    Fundamental NAD+ Stories</a:t>
            </a:r>
            <a:br>
              <a:rPr lang="en-US" sz="4400" dirty="0">
                <a:solidFill>
                  <a:srgbClr val="FFFF00"/>
                </a:solidFill>
                <a:latin typeface="Algerian" panose="04020705040A02060702" pitchFamily="82" charset="0"/>
              </a:rPr>
            </a:br>
            <a:r>
              <a:rPr lang="en-US" sz="3200" i="0" dirty="0">
                <a:solidFill>
                  <a:schemeClr val="tx1"/>
                </a:solidFill>
                <a:latin typeface="Arial" panose="020B0604020202020204" pitchFamily="34" charset="0"/>
                <a:cs typeface="Arial" panose="020B0604020202020204" pitchFamily="34" charset="0"/>
              </a:rPr>
              <a:t>The “7 </a:t>
            </a:r>
            <a:r>
              <a:rPr lang="en-US" sz="3200" i="0" dirty="0" err="1">
                <a:solidFill>
                  <a:schemeClr val="tx1"/>
                </a:solidFill>
                <a:latin typeface="Arial" panose="020B0604020202020204" pitchFamily="34" charset="0"/>
                <a:cs typeface="Arial" panose="020B0604020202020204" pitchFamily="34" charset="0"/>
              </a:rPr>
              <a:t>Sirtuin</a:t>
            </a:r>
            <a:r>
              <a:rPr lang="en-US" sz="3200" i="0" dirty="0">
                <a:solidFill>
                  <a:schemeClr val="tx1"/>
                </a:solidFill>
                <a:latin typeface="Arial" panose="020B0604020202020204" pitchFamily="34" charset="0"/>
                <a:cs typeface="Arial" panose="020B0604020202020204" pitchFamily="34" charset="0"/>
              </a:rPr>
              <a:t> Stories”</a:t>
            </a:r>
          </a:p>
        </p:txBody>
      </p:sp>
      <p:sp>
        <p:nvSpPr>
          <p:cNvPr id="8" name="Rectangle 7">
            <a:extLst>
              <a:ext uri="{FF2B5EF4-FFF2-40B4-BE49-F238E27FC236}">
                <a16:creationId xmlns:a16="http://schemas.microsoft.com/office/drawing/2014/main" id="{38B331E1-31BD-48FF-BD93-12CF5C79B979}"/>
              </a:ext>
            </a:extLst>
          </p:cNvPr>
          <p:cNvSpPr/>
          <p:nvPr/>
        </p:nvSpPr>
        <p:spPr>
          <a:xfrm>
            <a:off x="962181" y="1759724"/>
            <a:ext cx="3318658" cy="4278094"/>
          </a:xfrm>
          <a:prstGeom prst="rect">
            <a:avLst/>
          </a:prstGeom>
        </p:spPr>
        <p:txBody>
          <a:bodyPr wrap="square">
            <a:spAutoFit/>
          </a:bodyPr>
          <a:lstStyle/>
          <a:p>
            <a:r>
              <a:rPr lang="en-US" sz="2800" dirty="0"/>
              <a:t>The “</a:t>
            </a:r>
            <a:r>
              <a:rPr lang="en-US" sz="2800" b="1" dirty="0">
                <a:solidFill>
                  <a:srgbClr val="FFFF00"/>
                </a:solidFill>
                <a:latin typeface="Arial" panose="020B0604020202020204" pitchFamily="34" charset="0"/>
                <a:cs typeface="Arial" panose="020B0604020202020204" pitchFamily="34" charset="0"/>
              </a:rPr>
              <a:t>7</a:t>
            </a:r>
            <a:r>
              <a:rPr lang="en-US" sz="2800" b="1" dirty="0">
                <a:solidFill>
                  <a:srgbClr val="FFFF00"/>
                </a:solidFill>
              </a:rPr>
              <a:t> </a:t>
            </a:r>
            <a:r>
              <a:rPr lang="en-US" sz="2800" b="1" dirty="0" err="1">
                <a:solidFill>
                  <a:srgbClr val="FFFF00"/>
                </a:solidFill>
              </a:rPr>
              <a:t>Sirtuin</a:t>
            </a:r>
            <a:endParaRPr lang="en-US" sz="2800" b="1" dirty="0">
              <a:solidFill>
                <a:srgbClr val="FFFF00"/>
              </a:solidFill>
            </a:endParaRPr>
          </a:p>
          <a:p>
            <a:r>
              <a:rPr lang="en-US" sz="2800" b="1" dirty="0">
                <a:solidFill>
                  <a:srgbClr val="FFFF00"/>
                </a:solidFill>
              </a:rPr>
              <a:t>Stories</a:t>
            </a:r>
            <a:r>
              <a:rPr lang="en-US" sz="2800" dirty="0"/>
              <a:t>” are the</a:t>
            </a:r>
          </a:p>
          <a:p>
            <a:r>
              <a:rPr lang="en-US" sz="2800" dirty="0"/>
              <a:t>most well-studied</a:t>
            </a:r>
          </a:p>
          <a:p>
            <a:r>
              <a:rPr lang="en-US" sz="2800" dirty="0"/>
              <a:t>roles of NAD</a:t>
            </a:r>
            <a:r>
              <a:rPr lang="en-US" sz="2800" baseline="30000" dirty="0"/>
              <a:t>+</a:t>
            </a:r>
            <a:r>
              <a:rPr lang="en-US" sz="2800" dirty="0"/>
              <a:t> as</a:t>
            </a:r>
          </a:p>
          <a:p>
            <a:r>
              <a:rPr lang="en-US" sz="2800" dirty="0"/>
              <a:t>a cofactor* in the cell. </a:t>
            </a:r>
          </a:p>
          <a:p>
            <a:endParaRPr lang="en-US" sz="1200" dirty="0"/>
          </a:p>
          <a:p>
            <a:r>
              <a:rPr lang="en-US" sz="2000" dirty="0"/>
              <a:t>*(i.e. where NAD+ is</a:t>
            </a:r>
          </a:p>
          <a:p>
            <a:r>
              <a:rPr lang="en-US" sz="2000" dirty="0"/>
              <a:t>consumed, vs being</a:t>
            </a:r>
          </a:p>
          <a:p>
            <a:r>
              <a:rPr lang="en-US" sz="2000" dirty="0"/>
              <a:t>converted to NADH)</a:t>
            </a:r>
          </a:p>
          <a:p>
            <a:endParaRPr lang="en-US" sz="3200" dirty="0"/>
          </a:p>
        </p:txBody>
      </p:sp>
      <p:pic>
        <p:nvPicPr>
          <p:cNvPr id="7" name="Picture 6" descr="Image result for nad sirtuins">
            <a:extLst>
              <a:ext uri="{FF2B5EF4-FFF2-40B4-BE49-F238E27FC236}">
                <a16:creationId xmlns:a16="http://schemas.microsoft.com/office/drawing/2014/main" id="{BEA87DE4-654A-4D8B-AA91-1B83777F03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6545"/>
          <a:stretch/>
        </p:blipFill>
        <p:spPr bwMode="auto">
          <a:xfrm>
            <a:off x="4232942" y="1568753"/>
            <a:ext cx="7356441" cy="35493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0012272-9479-4213-8838-9EF162EEA587}"/>
              </a:ext>
            </a:extLst>
          </p:cNvPr>
          <p:cNvSpPr/>
          <p:nvPr/>
        </p:nvSpPr>
        <p:spPr>
          <a:xfrm>
            <a:off x="7478363" y="2518734"/>
            <a:ext cx="1220206" cy="1015663"/>
          </a:xfrm>
          <a:prstGeom prst="rect">
            <a:avLst/>
          </a:prstGeom>
        </p:spPr>
        <p:txBody>
          <a:bodyPr wrap="none">
            <a:spAutoFit/>
          </a:bodyPr>
          <a:lstStyle/>
          <a:p>
            <a:r>
              <a:rPr lang="en-US" sz="2000" b="1" dirty="0">
                <a:solidFill>
                  <a:srgbClr val="FF0000"/>
                </a:solidFill>
              </a:rPr>
              <a:t>NAD+</a:t>
            </a:r>
          </a:p>
          <a:p>
            <a:r>
              <a:rPr lang="en-US" sz="2000" b="1" dirty="0">
                <a:solidFill>
                  <a:srgbClr val="FF0000"/>
                </a:solidFill>
              </a:rPr>
              <a:t>Salvage </a:t>
            </a:r>
          </a:p>
          <a:p>
            <a:r>
              <a:rPr lang="en-US" sz="2000" b="1" dirty="0">
                <a:solidFill>
                  <a:srgbClr val="FF0000"/>
                </a:solidFill>
              </a:rPr>
              <a:t>Pathway </a:t>
            </a:r>
          </a:p>
        </p:txBody>
      </p:sp>
      <p:pic>
        <p:nvPicPr>
          <p:cNvPr id="10" name="Picture 9" descr="Image result for nad sirtuins">
            <a:extLst>
              <a:ext uri="{FF2B5EF4-FFF2-40B4-BE49-F238E27FC236}">
                <a16:creationId xmlns:a16="http://schemas.microsoft.com/office/drawing/2014/main" id="{B19E0E35-3F61-472B-86B8-F9744CB55A2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634"/>
          <a:stretch/>
        </p:blipFill>
        <p:spPr bwMode="auto">
          <a:xfrm>
            <a:off x="4232941" y="5309071"/>
            <a:ext cx="7356441" cy="1153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12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8709" y="250147"/>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r>
              <a:rPr lang="en-US" sz="4400" dirty="0">
                <a:solidFill>
                  <a:srgbClr val="FFFF00"/>
                </a:solidFill>
                <a:latin typeface="Algerian" panose="04020705040A02060702" pitchFamily="82" charset="0"/>
              </a:rPr>
              <a:t>    Fundamental NAD+ Stories</a:t>
            </a:r>
            <a:br>
              <a:rPr lang="en-US" sz="4400" dirty="0">
                <a:solidFill>
                  <a:srgbClr val="FFFF00"/>
                </a:solidFill>
                <a:latin typeface="Algerian" panose="04020705040A02060702" pitchFamily="82" charset="0"/>
              </a:rPr>
            </a:br>
            <a:r>
              <a:rPr lang="en-US" sz="3200" i="0" dirty="0">
                <a:solidFill>
                  <a:schemeClr val="tx1"/>
                </a:solidFill>
                <a:latin typeface="Arial" panose="020B0604020202020204" pitchFamily="34" charset="0"/>
                <a:cs typeface="Arial" panose="020B0604020202020204" pitchFamily="34" charset="0"/>
              </a:rPr>
              <a:t>The “</a:t>
            </a:r>
            <a:r>
              <a:rPr lang="en-US" sz="3200" i="0" dirty="0" err="1">
                <a:solidFill>
                  <a:schemeClr val="tx1"/>
                </a:solidFill>
                <a:latin typeface="Arial" panose="020B0604020202020204" pitchFamily="34" charset="0"/>
                <a:cs typeface="Arial" panose="020B0604020202020204" pitchFamily="34" charset="0"/>
              </a:rPr>
              <a:t>Sirtuin</a:t>
            </a:r>
            <a:r>
              <a:rPr lang="en-US" sz="3200" i="0" dirty="0">
                <a:solidFill>
                  <a:schemeClr val="tx1"/>
                </a:solidFill>
                <a:latin typeface="Arial" panose="020B0604020202020204" pitchFamily="34" charset="0"/>
                <a:cs typeface="Arial" panose="020B0604020202020204" pitchFamily="34" charset="0"/>
              </a:rPr>
              <a:t> </a:t>
            </a:r>
            <a:r>
              <a:rPr lang="en-US" sz="3200" i="0" dirty="0" err="1">
                <a:solidFill>
                  <a:schemeClr val="tx1"/>
                </a:solidFill>
                <a:latin typeface="Arial" panose="020B0604020202020204" pitchFamily="34" charset="0"/>
                <a:cs typeface="Arial" panose="020B0604020202020204" pitchFamily="34" charset="0"/>
              </a:rPr>
              <a:t>StorY</a:t>
            </a:r>
            <a:r>
              <a:rPr lang="en-US" sz="3200" i="0" dirty="0">
                <a:solidFill>
                  <a:schemeClr val="tx1"/>
                </a:solidFill>
                <a:latin typeface="Arial" panose="020B0604020202020204" pitchFamily="34" charset="0"/>
                <a:cs typeface="Arial" panose="020B0604020202020204" pitchFamily="34" charset="0"/>
              </a:rPr>
              <a:t>”</a:t>
            </a:r>
          </a:p>
        </p:txBody>
      </p:sp>
      <p:sp>
        <p:nvSpPr>
          <p:cNvPr id="3" name="Rectangle 2">
            <a:extLst>
              <a:ext uri="{FF2B5EF4-FFF2-40B4-BE49-F238E27FC236}">
                <a16:creationId xmlns:a16="http://schemas.microsoft.com/office/drawing/2014/main" id="{1D296410-F2F0-4EC5-B57B-B9134AB803EF}"/>
              </a:ext>
            </a:extLst>
          </p:cNvPr>
          <p:cNvSpPr/>
          <p:nvPr/>
        </p:nvSpPr>
        <p:spPr>
          <a:xfrm>
            <a:off x="1158455" y="1491379"/>
            <a:ext cx="3888827" cy="4801314"/>
          </a:xfrm>
          <a:prstGeom prst="rect">
            <a:avLst/>
          </a:prstGeom>
        </p:spPr>
        <p:txBody>
          <a:bodyPr wrap="square">
            <a:spAutoFit/>
          </a:bodyPr>
          <a:lstStyle/>
          <a:p>
            <a:pPr marL="285750" indent="-285750">
              <a:buFont typeface="Arial" panose="020B0604020202020204" pitchFamily="34" charset="0"/>
              <a:buChar char="•"/>
            </a:pPr>
            <a:r>
              <a:rPr lang="en-US" dirty="0"/>
              <a:t>NAD+ is an essential substrate </a:t>
            </a:r>
          </a:p>
          <a:p>
            <a:r>
              <a:rPr lang="en-US" dirty="0"/>
              <a:t>      for the production of </a:t>
            </a:r>
            <a:r>
              <a:rPr lang="en-US" dirty="0" err="1"/>
              <a:t>Sirtuins</a:t>
            </a:r>
            <a:endParaRPr lang="en-US" dirty="0"/>
          </a:p>
          <a:p>
            <a:endParaRPr lang="en-US" dirty="0"/>
          </a:p>
          <a:p>
            <a:pPr marL="285750" indent="-285750">
              <a:buFont typeface="Arial" panose="020B0604020202020204" pitchFamily="34" charset="0"/>
              <a:buChar char="•"/>
            </a:pPr>
            <a:r>
              <a:rPr lang="en-US" dirty="0"/>
              <a:t>NAD+ drives the </a:t>
            </a:r>
            <a:r>
              <a:rPr lang="en-US" dirty="0" err="1"/>
              <a:t>Sirtuin</a:t>
            </a:r>
            <a:r>
              <a:rPr lang="en-US" dirty="0"/>
              <a:t>-dependent </a:t>
            </a:r>
          </a:p>
          <a:p>
            <a:r>
              <a:rPr lang="en-US" dirty="0"/>
              <a:t>     deacetylation of many key enzymes, </a:t>
            </a:r>
          </a:p>
          <a:p>
            <a:r>
              <a:rPr lang="en-US" dirty="0"/>
              <a:t>      including </a:t>
            </a:r>
            <a:r>
              <a:rPr lang="en-US" dirty="0" err="1"/>
              <a:t>eNOS</a:t>
            </a:r>
            <a:r>
              <a:rPr lang="en-US" dirty="0"/>
              <a:t>, NF-kB, PGC-1a, </a:t>
            </a:r>
          </a:p>
          <a:p>
            <a:r>
              <a:rPr lang="en-US" dirty="0"/>
              <a:t>      </a:t>
            </a:r>
            <a:r>
              <a:rPr lang="en-US" dirty="0" err="1"/>
              <a:t>FoxOs</a:t>
            </a:r>
            <a:r>
              <a:rPr lang="en-US" dirty="0"/>
              <a:t>, LKB1, and IRS1/IRS2. </a:t>
            </a:r>
          </a:p>
          <a:p>
            <a:endParaRPr lang="en-US" dirty="0"/>
          </a:p>
          <a:p>
            <a:pPr marL="285750" indent="-285750">
              <a:buFont typeface="Arial" panose="020B0604020202020204" pitchFamily="34" charset="0"/>
              <a:buChar char="•"/>
            </a:pPr>
            <a:r>
              <a:rPr lang="en-US" dirty="0"/>
              <a:t>NAD+ drives the </a:t>
            </a:r>
            <a:r>
              <a:rPr lang="en-US" dirty="0" err="1"/>
              <a:t>Sirtuin</a:t>
            </a:r>
            <a:r>
              <a:rPr lang="en-US" dirty="0"/>
              <a:t>-dependent</a:t>
            </a:r>
          </a:p>
          <a:p>
            <a:r>
              <a:rPr lang="en-US" dirty="0"/>
              <a:t>      ADP-ribosylation of many proteins,</a:t>
            </a:r>
          </a:p>
          <a:p>
            <a:r>
              <a:rPr lang="en-US" dirty="0"/>
              <a:t>      including histones</a:t>
            </a:r>
          </a:p>
          <a:p>
            <a:endParaRPr lang="en-US" dirty="0"/>
          </a:p>
          <a:p>
            <a:pPr marL="285750" indent="-285750">
              <a:buFont typeface="Arial" panose="020B0604020202020204" pitchFamily="34" charset="0"/>
              <a:buChar char="•"/>
            </a:pPr>
            <a:r>
              <a:rPr lang="en-US" dirty="0"/>
              <a:t>By NAD+-dependent deacetylation </a:t>
            </a:r>
            <a:br>
              <a:rPr lang="en-US" dirty="0"/>
            </a:br>
            <a:r>
              <a:rPr lang="en-US" dirty="0"/>
              <a:t>of these enzymes, </a:t>
            </a:r>
            <a:r>
              <a:rPr lang="en-US" dirty="0" err="1"/>
              <a:t>Sirtuins</a:t>
            </a:r>
            <a:r>
              <a:rPr lang="en-US" dirty="0"/>
              <a:t> thereby </a:t>
            </a:r>
          </a:p>
          <a:p>
            <a:r>
              <a:rPr lang="en-US" dirty="0"/>
              <a:t>      affect every major molecular </a:t>
            </a:r>
          </a:p>
          <a:p>
            <a:r>
              <a:rPr lang="en-US" dirty="0"/>
              <a:t>      pathway that involves aging. </a:t>
            </a:r>
          </a:p>
          <a:p>
            <a:endParaRPr lang="en-US" dirty="0"/>
          </a:p>
        </p:txBody>
      </p:sp>
      <p:sp>
        <p:nvSpPr>
          <p:cNvPr id="4" name="Rectangle 3">
            <a:extLst>
              <a:ext uri="{FF2B5EF4-FFF2-40B4-BE49-F238E27FC236}">
                <a16:creationId xmlns:a16="http://schemas.microsoft.com/office/drawing/2014/main" id="{101B0867-B67D-4BE4-9855-1B6550895142}"/>
              </a:ext>
            </a:extLst>
          </p:cNvPr>
          <p:cNvSpPr/>
          <p:nvPr/>
        </p:nvSpPr>
        <p:spPr>
          <a:xfrm>
            <a:off x="2685508" y="6084828"/>
            <a:ext cx="8408276" cy="646331"/>
          </a:xfrm>
          <a:prstGeom prst="rect">
            <a:avLst/>
          </a:prstGeom>
        </p:spPr>
        <p:txBody>
          <a:bodyPr wrap="square">
            <a:spAutoFit/>
          </a:bodyPr>
          <a:lstStyle/>
          <a:p>
            <a:r>
              <a:rPr lang="en-US" b="1" i="1" dirty="0">
                <a:solidFill>
                  <a:srgbClr val="FFFF00"/>
                </a:solidFill>
              </a:rPr>
              <a:t>This is why many researchers believe restoring NAD+ levels in the cell is so </a:t>
            </a:r>
          </a:p>
          <a:p>
            <a:r>
              <a:rPr lang="en-US" b="1" i="1" dirty="0">
                <a:solidFill>
                  <a:srgbClr val="FFFF00"/>
                </a:solidFill>
              </a:rPr>
              <a:t>important for affecting the “cause” of aging, rather than the “effects” of aging</a:t>
            </a:r>
            <a:r>
              <a:rPr lang="en-US" b="1" i="1" dirty="0"/>
              <a:t>.</a:t>
            </a:r>
            <a:endParaRPr lang="en-US" altLang="en-US" dirty="0">
              <a:latin typeface="Arial" panose="020B0604020202020204" pitchFamily="34" charset="0"/>
              <a:ea typeface="Calibri" panose="020F050202020403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897206E9-0F8F-47C8-80C7-B083340A0679}"/>
              </a:ext>
            </a:extLst>
          </p:cNvPr>
          <p:cNvPicPr>
            <a:picLocks noChangeAspect="1"/>
          </p:cNvPicPr>
          <p:nvPr/>
        </p:nvPicPr>
        <p:blipFill>
          <a:blip r:embed="rId2"/>
          <a:stretch>
            <a:fillRect/>
          </a:stretch>
        </p:blipFill>
        <p:spPr>
          <a:xfrm>
            <a:off x="5503439" y="1517754"/>
            <a:ext cx="6423517" cy="4373895"/>
          </a:xfrm>
          <a:prstGeom prst="rect">
            <a:avLst/>
          </a:prstGeom>
        </p:spPr>
      </p:pic>
    </p:spTree>
    <p:extLst>
      <p:ext uri="{BB962C8B-B14F-4D97-AF65-F5344CB8AC3E}">
        <p14:creationId xmlns:p14="http://schemas.microsoft.com/office/powerpoint/2010/main" val="349357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31409" y="180297"/>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Fundamental NAD+ Stories</a:t>
            </a:r>
            <a:endParaRPr lang="en-US" sz="4400" dirty="0">
              <a:latin typeface="Algerian" panose="04020705040A02060702" pitchFamily="82" charset="0"/>
            </a:endParaRPr>
          </a:p>
        </p:txBody>
      </p:sp>
      <p:pic>
        <p:nvPicPr>
          <p:cNvPr id="7" name="Picture 6" descr="Image result for PARP1, SIRT1, DBC1 and aging">
            <a:extLst>
              <a:ext uri="{FF2B5EF4-FFF2-40B4-BE49-F238E27FC236}">
                <a16:creationId xmlns:a16="http://schemas.microsoft.com/office/drawing/2014/main" id="{1002D9BB-C1B0-4274-9B67-85971FB7EF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3822" y="1865421"/>
            <a:ext cx="6144760" cy="469435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2F2FB47-F065-430E-B763-4A1FCB62EA32}"/>
              </a:ext>
            </a:extLst>
          </p:cNvPr>
          <p:cNvSpPr/>
          <p:nvPr/>
        </p:nvSpPr>
        <p:spPr>
          <a:xfrm>
            <a:off x="4484793" y="905184"/>
            <a:ext cx="4211409" cy="646331"/>
          </a:xfrm>
          <a:prstGeom prst="rect">
            <a:avLst/>
          </a:prstGeom>
        </p:spPr>
        <p:txBody>
          <a:bodyPr wrap="none">
            <a:spAutoFit/>
          </a:bodyPr>
          <a:lstStyle/>
          <a:p>
            <a:r>
              <a:rPr lang="en-US" sz="3600" b="1" dirty="0">
                <a:latin typeface="Arial" panose="020B0604020202020204" pitchFamily="34" charset="0"/>
                <a:cs typeface="Arial" panose="020B0604020202020204" pitchFamily="34" charset="0"/>
              </a:rPr>
              <a:t>The “</a:t>
            </a:r>
            <a:r>
              <a:rPr lang="en-US" sz="3600" b="1" i="1" dirty="0">
                <a:latin typeface="Arial" panose="020B0604020202020204" pitchFamily="34" charset="0"/>
                <a:cs typeface="Arial" panose="020B0604020202020204" pitchFamily="34" charset="0"/>
              </a:rPr>
              <a:t>SIRT1 Story</a:t>
            </a:r>
            <a:r>
              <a:rPr lang="en-US" sz="3600" b="1" dirty="0">
                <a:latin typeface="Arial" panose="020B0604020202020204" pitchFamily="34" charset="0"/>
                <a:cs typeface="Arial" panose="020B0604020202020204" pitchFamily="34" charset="0"/>
              </a:rPr>
              <a:t>”</a:t>
            </a:r>
            <a:endParaRPr lang="en-US" sz="3600" b="1" dirty="0"/>
          </a:p>
        </p:txBody>
      </p:sp>
      <p:sp>
        <p:nvSpPr>
          <p:cNvPr id="8" name="Rectangle 7">
            <a:extLst>
              <a:ext uri="{FF2B5EF4-FFF2-40B4-BE49-F238E27FC236}">
                <a16:creationId xmlns:a16="http://schemas.microsoft.com/office/drawing/2014/main" id="{5F557CDA-7DAF-4D98-8C94-B7443666F797}"/>
              </a:ext>
            </a:extLst>
          </p:cNvPr>
          <p:cNvSpPr/>
          <p:nvPr/>
        </p:nvSpPr>
        <p:spPr>
          <a:xfrm>
            <a:off x="1261223" y="1782724"/>
            <a:ext cx="4211409" cy="461665"/>
          </a:xfrm>
          <a:prstGeom prst="rect">
            <a:avLst/>
          </a:prstGeom>
        </p:spPr>
        <p:txBody>
          <a:bodyPr wrap="square">
            <a:spAutoFit/>
          </a:bodyPr>
          <a:lstStyle/>
          <a:p>
            <a:r>
              <a:rPr lang="en-US" sz="2400" b="1" dirty="0">
                <a:solidFill>
                  <a:srgbClr val="FFFF00"/>
                </a:solidFill>
              </a:rPr>
              <a:t> </a:t>
            </a:r>
            <a:r>
              <a:rPr lang="en-US" sz="2400" b="1" u="sng" dirty="0">
                <a:solidFill>
                  <a:srgbClr val="FFFF00"/>
                </a:solidFill>
                <a:latin typeface="Arial" panose="020B0604020202020204" pitchFamily="34" charset="0"/>
                <a:cs typeface="Arial" panose="020B0604020202020204" pitchFamily="34" charset="0"/>
              </a:rPr>
              <a:t>Key Points about SIRT1</a:t>
            </a:r>
            <a:endParaRPr lang="en-US" sz="2400" b="1" dirty="0">
              <a:solidFill>
                <a:srgbClr val="FFFF0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60C114E3-EE1B-48DE-BFA3-79F7282472EA}"/>
              </a:ext>
            </a:extLst>
          </p:cNvPr>
          <p:cNvSpPr/>
          <p:nvPr/>
        </p:nvSpPr>
        <p:spPr>
          <a:xfrm>
            <a:off x="833066" y="2374923"/>
            <a:ext cx="4488376" cy="4555093"/>
          </a:xfrm>
          <a:prstGeom prst="rect">
            <a:avLst/>
          </a:prstGeom>
        </p:spPr>
        <p:txBody>
          <a:bodyPr wrap="square">
            <a:spAutoFit/>
          </a:bodyPr>
          <a:lstStyle/>
          <a:p>
            <a:pPr marL="342900" indent="-342900">
              <a:buFont typeface="Arial" panose="020B0604020202020204" pitchFamily="34" charset="0"/>
              <a:buChar char="•"/>
            </a:pPr>
            <a:r>
              <a:rPr lang="en-US" sz="2000" b="1" dirty="0"/>
              <a:t>Only SIRT activated by Resveratrol </a:t>
            </a:r>
            <a:r>
              <a:rPr lang="en-US" dirty="0"/>
              <a:t>(SIRT2-7 are not activated by resveratrol)</a:t>
            </a:r>
          </a:p>
          <a:p>
            <a:pPr marL="342900" indent="-342900">
              <a:buFont typeface="Arial" panose="020B0604020202020204" pitchFamily="34" charset="0"/>
              <a:buChar char="•"/>
            </a:pPr>
            <a:r>
              <a:rPr lang="en-US" sz="2000" b="1" dirty="0"/>
              <a:t>Plays role in the nucleus and in the cytoplasm </a:t>
            </a:r>
            <a:r>
              <a:rPr lang="en-US" dirty="0"/>
              <a:t>(histone deacetylation and transcription factor nuclear localization from cytoplasm)</a:t>
            </a:r>
          </a:p>
          <a:p>
            <a:pPr marL="342900" indent="-342900">
              <a:buFont typeface="Arial" panose="020B0604020202020204" pitchFamily="34" charset="0"/>
              <a:buChar char="•"/>
            </a:pPr>
            <a:r>
              <a:rPr lang="en-US" sz="2000" b="1" dirty="0"/>
              <a:t>Key role in glucose metabolism and insulin secretion </a:t>
            </a:r>
            <a:r>
              <a:rPr lang="en-US" dirty="0"/>
              <a:t>(TORC2, </a:t>
            </a:r>
            <a:r>
              <a:rPr lang="en-US" dirty="0" err="1"/>
              <a:t>FoxO</a:t>
            </a:r>
            <a:r>
              <a:rPr lang="en-US" dirty="0"/>
              <a:t>, UCP2, </a:t>
            </a:r>
          </a:p>
          <a:p>
            <a:pPr marL="342900" indent="-342900">
              <a:buFont typeface="Arial" panose="020B0604020202020204" pitchFamily="34" charset="0"/>
              <a:buChar char="•"/>
            </a:pPr>
            <a:r>
              <a:rPr lang="en-US" sz="2000" b="1" dirty="0"/>
              <a:t>Key role in lipid trafficking </a:t>
            </a:r>
            <a:r>
              <a:rPr lang="en-US" dirty="0"/>
              <a:t>(LXR, FXR, SREBP, PPAR, PGC-1) </a:t>
            </a:r>
          </a:p>
          <a:p>
            <a:pPr marL="342900" indent="-342900">
              <a:buFont typeface="Arial" panose="020B0604020202020204" pitchFamily="34" charset="0"/>
              <a:buChar char="•"/>
            </a:pPr>
            <a:r>
              <a:rPr lang="en-US" sz="2000" b="1" dirty="0"/>
              <a:t>Key role in </a:t>
            </a:r>
            <a:r>
              <a:rPr lang="en-US" sz="2000" b="1" dirty="0" err="1"/>
              <a:t>circaidian</a:t>
            </a:r>
            <a:r>
              <a:rPr lang="en-US" sz="2000" b="1" dirty="0"/>
              <a:t> clock </a:t>
            </a:r>
            <a:r>
              <a:rPr lang="en-US" dirty="0"/>
              <a:t>(PER2, CLOCK)</a:t>
            </a:r>
          </a:p>
          <a:p>
            <a:pPr marL="342900" indent="-342900">
              <a:buFont typeface="Arial" panose="020B0604020202020204" pitchFamily="34" charset="0"/>
              <a:buChar char="•"/>
            </a:pPr>
            <a:r>
              <a:rPr lang="en-US" sz="2000" b="1" dirty="0"/>
              <a:t>Key role in reducing inflammation </a:t>
            </a:r>
            <a:r>
              <a:rPr lang="en-US" dirty="0"/>
              <a:t>(</a:t>
            </a:r>
            <a:r>
              <a:rPr lang="en-US" dirty="0" err="1"/>
              <a:t>FoxO</a:t>
            </a:r>
            <a:r>
              <a:rPr lang="en-US" dirty="0"/>
              <a:t>, NF-kB)</a:t>
            </a:r>
          </a:p>
          <a:p>
            <a:r>
              <a:rPr lang="en-US" dirty="0"/>
              <a:t>      </a:t>
            </a:r>
          </a:p>
        </p:txBody>
      </p:sp>
    </p:spTree>
    <p:extLst>
      <p:ext uri="{BB962C8B-B14F-4D97-AF65-F5344CB8AC3E}">
        <p14:creationId xmlns:p14="http://schemas.microsoft.com/office/powerpoint/2010/main" val="769398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5" end="5"/>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8709" y="250147"/>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Fundamental NAD+ Stories</a:t>
            </a:r>
            <a:endParaRPr lang="en-US" sz="4400" dirty="0">
              <a:latin typeface="Algerian" panose="04020705040A02060702" pitchFamily="82" charset="0"/>
            </a:endParaRPr>
          </a:p>
        </p:txBody>
      </p:sp>
      <p:pic>
        <p:nvPicPr>
          <p:cNvPr id="7" name="Picture 6" descr="Related image">
            <a:extLst>
              <a:ext uri="{FF2B5EF4-FFF2-40B4-BE49-F238E27FC236}">
                <a16:creationId xmlns:a16="http://schemas.microsoft.com/office/drawing/2014/main" id="{29BCB4C2-6A2C-45FC-BA57-D7A420F4E6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2373" y="2048160"/>
            <a:ext cx="6638107" cy="443018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6341C67-4CD8-4776-802B-508F0F5AB8F6}"/>
              </a:ext>
            </a:extLst>
          </p:cNvPr>
          <p:cNvSpPr/>
          <p:nvPr/>
        </p:nvSpPr>
        <p:spPr>
          <a:xfrm>
            <a:off x="3296884" y="825988"/>
            <a:ext cx="6776407" cy="646331"/>
          </a:xfrm>
          <a:prstGeom prst="rect">
            <a:avLst/>
          </a:prstGeom>
        </p:spPr>
        <p:txBody>
          <a:bodyPr wrap="none">
            <a:spAutoFit/>
          </a:bodyPr>
          <a:lstStyle/>
          <a:p>
            <a:r>
              <a:rPr lang="en-US" sz="3600" b="1" dirty="0">
                <a:latin typeface="Arial" panose="020B0604020202020204" pitchFamily="34" charset="0"/>
                <a:cs typeface="Arial" panose="020B0604020202020204" pitchFamily="34" charset="0"/>
              </a:rPr>
              <a:t>The “</a:t>
            </a:r>
            <a:r>
              <a:rPr lang="en-US" sz="3600" b="1" i="1" dirty="0">
                <a:latin typeface="Arial" panose="020B0604020202020204" pitchFamily="34" charset="0"/>
                <a:cs typeface="Arial" panose="020B0604020202020204" pitchFamily="34" charset="0"/>
              </a:rPr>
              <a:t>SIR-</a:t>
            </a:r>
            <a:r>
              <a:rPr lang="en-US" sz="3600" b="1" i="1" dirty="0" err="1">
                <a:latin typeface="Arial" panose="020B0604020202020204" pitchFamily="34" charset="0"/>
                <a:cs typeface="Arial" panose="020B0604020202020204" pitchFamily="34" charset="0"/>
              </a:rPr>
              <a:t>cadian</a:t>
            </a:r>
            <a:r>
              <a:rPr lang="en-US" sz="3600" b="1" i="1" dirty="0">
                <a:latin typeface="Arial" panose="020B0604020202020204" pitchFamily="34" charset="0"/>
                <a:cs typeface="Arial" panose="020B0604020202020204" pitchFamily="34" charset="0"/>
              </a:rPr>
              <a:t> Clock Story</a:t>
            </a:r>
            <a:r>
              <a:rPr lang="en-US" sz="3600" b="1" dirty="0">
                <a:latin typeface="Arial" panose="020B0604020202020204" pitchFamily="34" charset="0"/>
                <a:cs typeface="Arial" panose="020B0604020202020204" pitchFamily="34" charset="0"/>
              </a:rPr>
              <a:t>”</a:t>
            </a:r>
            <a:endParaRPr lang="en-US" sz="3600" b="1" dirty="0"/>
          </a:p>
        </p:txBody>
      </p:sp>
      <p:sp>
        <p:nvSpPr>
          <p:cNvPr id="9" name="Rectangle 8">
            <a:extLst>
              <a:ext uri="{FF2B5EF4-FFF2-40B4-BE49-F238E27FC236}">
                <a16:creationId xmlns:a16="http://schemas.microsoft.com/office/drawing/2014/main" id="{95D6DE74-93DB-4D19-831F-B4F62D410B6F}"/>
              </a:ext>
            </a:extLst>
          </p:cNvPr>
          <p:cNvSpPr/>
          <p:nvPr/>
        </p:nvSpPr>
        <p:spPr>
          <a:xfrm>
            <a:off x="882650" y="2405372"/>
            <a:ext cx="3663950" cy="4154984"/>
          </a:xfrm>
          <a:prstGeom prst="rect">
            <a:avLst/>
          </a:prstGeom>
        </p:spPr>
        <p:txBody>
          <a:bodyPr wrap="square">
            <a:spAutoFit/>
          </a:bodyPr>
          <a:lstStyle/>
          <a:p>
            <a:r>
              <a:rPr lang="en-US" sz="2400" dirty="0"/>
              <a:t>NAD+ and </a:t>
            </a:r>
            <a:r>
              <a:rPr lang="en-US" sz="2400" dirty="0" err="1"/>
              <a:t>Sirtuins</a:t>
            </a:r>
            <a:r>
              <a:rPr lang="en-US" sz="2400" dirty="0"/>
              <a:t> play </a:t>
            </a:r>
          </a:p>
          <a:p>
            <a:r>
              <a:rPr lang="en-US" sz="2400" dirty="0"/>
              <a:t>vital roles in </a:t>
            </a:r>
            <a:r>
              <a:rPr lang="en-US" sz="2400" b="1" dirty="0" err="1">
                <a:solidFill>
                  <a:srgbClr val="FFFF00"/>
                </a:solidFill>
              </a:rPr>
              <a:t>circaidian</a:t>
            </a:r>
            <a:endParaRPr lang="en-US" sz="2400" b="1" dirty="0">
              <a:solidFill>
                <a:srgbClr val="FFFF00"/>
              </a:solidFill>
            </a:endParaRPr>
          </a:p>
          <a:p>
            <a:r>
              <a:rPr lang="en-US" sz="2400" b="1" dirty="0">
                <a:solidFill>
                  <a:srgbClr val="FFFF00"/>
                </a:solidFill>
              </a:rPr>
              <a:t>clock  </a:t>
            </a:r>
            <a:r>
              <a:rPr lang="en-US" sz="2400" dirty="0"/>
              <a:t>regulation of gene</a:t>
            </a:r>
          </a:p>
          <a:p>
            <a:r>
              <a:rPr lang="en-US" sz="2400" dirty="0"/>
              <a:t>expression.  Approximately</a:t>
            </a:r>
          </a:p>
          <a:p>
            <a:r>
              <a:rPr lang="en-US" sz="2400" dirty="0"/>
              <a:t>11% of the human genome</a:t>
            </a:r>
          </a:p>
          <a:p>
            <a:r>
              <a:rPr lang="en-US" sz="2400" dirty="0"/>
              <a:t>Must be either “turned on”</a:t>
            </a:r>
          </a:p>
          <a:p>
            <a:r>
              <a:rPr lang="en-US" sz="2400" dirty="0"/>
              <a:t>Or “turned off” by this</a:t>
            </a:r>
          </a:p>
          <a:p>
            <a:r>
              <a:rPr lang="en-US" sz="2400" dirty="0"/>
              <a:t>SIRT1, SIRT3, and SIRT6</a:t>
            </a:r>
          </a:p>
          <a:p>
            <a:r>
              <a:rPr lang="en-US" sz="2400" dirty="0"/>
              <a:t>dependent molecular</a:t>
            </a:r>
          </a:p>
          <a:p>
            <a:r>
              <a:rPr lang="en-US" sz="2400" dirty="0"/>
              <a:t>clock system, present in</a:t>
            </a:r>
          </a:p>
          <a:p>
            <a:r>
              <a:rPr lang="en-US" sz="2400" dirty="0"/>
              <a:t>all 37 trillion human cells.</a:t>
            </a:r>
          </a:p>
        </p:txBody>
      </p:sp>
      <p:sp>
        <p:nvSpPr>
          <p:cNvPr id="10" name="Rectangle 9">
            <a:extLst>
              <a:ext uri="{FF2B5EF4-FFF2-40B4-BE49-F238E27FC236}">
                <a16:creationId xmlns:a16="http://schemas.microsoft.com/office/drawing/2014/main" id="{29EA204E-7FA9-42D0-A09F-3BF74A4767A1}"/>
              </a:ext>
            </a:extLst>
          </p:cNvPr>
          <p:cNvSpPr/>
          <p:nvPr/>
        </p:nvSpPr>
        <p:spPr>
          <a:xfrm>
            <a:off x="760952" y="1912691"/>
            <a:ext cx="4890548" cy="461665"/>
          </a:xfrm>
          <a:prstGeom prst="rect">
            <a:avLst/>
          </a:prstGeom>
        </p:spPr>
        <p:txBody>
          <a:bodyPr wrap="square">
            <a:spAutoFit/>
          </a:bodyPr>
          <a:lstStyle/>
          <a:p>
            <a:r>
              <a:rPr lang="en-US" sz="2400" b="1" dirty="0">
                <a:solidFill>
                  <a:srgbClr val="FFFF00"/>
                </a:solidFill>
              </a:rPr>
              <a:t> </a:t>
            </a:r>
            <a:r>
              <a:rPr lang="en-US" sz="2400" u="sng" dirty="0" err="1">
                <a:latin typeface="Arial" panose="020B0604020202020204" pitchFamily="34" charset="0"/>
                <a:cs typeface="Arial" panose="020B0604020202020204" pitchFamily="34" charset="0"/>
              </a:rPr>
              <a:t>Sirtuins</a:t>
            </a:r>
            <a:r>
              <a:rPr lang="en-US" sz="2400" u="sng" dirty="0">
                <a:latin typeface="Arial" panose="020B0604020202020204" pitchFamily="34" charset="0"/>
                <a:cs typeface="Arial" panose="020B0604020202020204" pitchFamily="34" charset="0"/>
              </a:rPr>
              <a:t> &amp; Circadian Clocks</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0273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8709" y="250147"/>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Fundamental NAD+ Stories</a:t>
            </a:r>
            <a:endParaRPr lang="en-US" sz="4400" dirty="0">
              <a:latin typeface="Algerian" panose="04020705040A02060702" pitchFamily="82" charset="0"/>
            </a:endParaRPr>
          </a:p>
        </p:txBody>
      </p:sp>
      <p:sp>
        <p:nvSpPr>
          <p:cNvPr id="8" name="Rectangle 7">
            <a:extLst>
              <a:ext uri="{FF2B5EF4-FFF2-40B4-BE49-F238E27FC236}">
                <a16:creationId xmlns:a16="http://schemas.microsoft.com/office/drawing/2014/main" id="{36341C67-4CD8-4776-802B-508F0F5AB8F6}"/>
              </a:ext>
            </a:extLst>
          </p:cNvPr>
          <p:cNvSpPr/>
          <p:nvPr/>
        </p:nvSpPr>
        <p:spPr>
          <a:xfrm>
            <a:off x="2048859" y="959114"/>
            <a:ext cx="9435596" cy="646331"/>
          </a:xfrm>
          <a:prstGeom prst="rect">
            <a:avLst/>
          </a:prstGeom>
        </p:spPr>
        <p:txBody>
          <a:bodyPr wrap="none">
            <a:spAutoFit/>
          </a:bodyPr>
          <a:lstStyle/>
          <a:p>
            <a:r>
              <a:rPr lang="en-US" sz="3200" dirty="0">
                <a:latin typeface="Arial" panose="020B0604020202020204" pitchFamily="34" charset="0"/>
                <a:cs typeface="Arial" panose="020B0604020202020204" pitchFamily="34" charset="0"/>
              </a:rPr>
              <a:t>The “</a:t>
            </a:r>
            <a:r>
              <a:rPr lang="en-US" sz="3200" i="1" dirty="0">
                <a:latin typeface="Arial" panose="020B0604020202020204" pitchFamily="34" charset="0"/>
                <a:cs typeface="Arial" panose="020B0604020202020204" pitchFamily="34" charset="0"/>
              </a:rPr>
              <a:t>Circadian Gene Expression of NAMPT Story</a:t>
            </a:r>
            <a:r>
              <a:rPr lang="en-US" sz="3600" b="1" dirty="0">
                <a:latin typeface="Arial" panose="020B0604020202020204" pitchFamily="34" charset="0"/>
                <a:cs typeface="Arial" panose="020B0604020202020204" pitchFamily="34" charset="0"/>
              </a:rPr>
              <a:t>”</a:t>
            </a:r>
            <a:endParaRPr lang="en-US" sz="3600" b="1" dirty="0"/>
          </a:p>
        </p:txBody>
      </p:sp>
      <p:sp>
        <p:nvSpPr>
          <p:cNvPr id="9" name="Rectangle 8">
            <a:extLst>
              <a:ext uri="{FF2B5EF4-FFF2-40B4-BE49-F238E27FC236}">
                <a16:creationId xmlns:a16="http://schemas.microsoft.com/office/drawing/2014/main" id="{95D6DE74-93DB-4D19-831F-B4F62D410B6F}"/>
              </a:ext>
            </a:extLst>
          </p:cNvPr>
          <p:cNvSpPr/>
          <p:nvPr/>
        </p:nvSpPr>
        <p:spPr>
          <a:xfrm>
            <a:off x="787400" y="2373622"/>
            <a:ext cx="4890548" cy="3785652"/>
          </a:xfrm>
          <a:prstGeom prst="rect">
            <a:avLst/>
          </a:prstGeom>
        </p:spPr>
        <p:txBody>
          <a:bodyPr wrap="square">
            <a:spAutoFit/>
          </a:bodyPr>
          <a:lstStyle/>
          <a:p>
            <a:pPr marL="342900" indent="-342900">
              <a:buFont typeface="Arial" panose="020B0604020202020204" pitchFamily="34" charset="0"/>
              <a:buChar char="•"/>
            </a:pPr>
            <a:r>
              <a:rPr lang="en-US" sz="2000" dirty="0"/>
              <a:t>NAD+ salvage is regulated by the rate-limiting step in the salvage cycle, which is the enzyme NAMPT.</a:t>
            </a:r>
          </a:p>
          <a:p>
            <a:endParaRPr lang="en-US" sz="2000" dirty="0"/>
          </a:p>
          <a:p>
            <a:pPr marL="342900" indent="-342900">
              <a:buFont typeface="Arial" panose="020B0604020202020204" pitchFamily="34" charset="0"/>
              <a:buChar char="•"/>
            </a:pPr>
            <a:r>
              <a:rPr lang="en-US" sz="2000" dirty="0"/>
              <a:t>NAMPT gene expression occurs in a circadian fashion – highest in the evening and at night.   </a:t>
            </a:r>
          </a:p>
          <a:p>
            <a:endParaRPr lang="en-US" sz="2000" dirty="0"/>
          </a:p>
          <a:p>
            <a:pPr marL="285750" indent="-285750">
              <a:buFont typeface="Arial" panose="020B0604020202020204" pitchFamily="34" charset="0"/>
              <a:buChar char="•"/>
            </a:pPr>
            <a:r>
              <a:rPr lang="en-US" sz="2000" dirty="0"/>
              <a:t>If your circadian rhythms and body clocks are off, NAD+ and </a:t>
            </a:r>
            <a:r>
              <a:rPr lang="en-US" sz="2000" dirty="0" err="1"/>
              <a:t>Sirtuin</a:t>
            </a:r>
            <a:r>
              <a:rPr lang="en-US" sz="2000" dirty="0"/>
              <a:t> enzyme levels may be too low, resulting in body circadian clocks not work well.</a:t>
            </a:r>
          </a:p>
        </p:txBody>
      </p:sp>
      <p:sp>
        <p:nvSpPr>
          <p:cNvPr id="10" name="Rectangle 9">
            <a:extLst>
              <a:ext uri="{FF2B5EF4-FFF2-40B4-BE49-F238E27FC236}">
                <a16:creationId xmlns:a16="http://schemas.microsoft.com/office/drawing/2014/main" id="{29EA204E-7FA9-42D0-A09F-3BF74A4767A1}"/>
              </a:ext>
            </a:extLst>
          </p:cNvPr>
          <p:cNvSpPr/>
          <p:nvPr/>
        </p:nvSpPr>
        <p:spPr>
          <a:xfrm>
            <a:off x="971026" y="1814517"/>
            <a:ext cx="4890548" cy="461665"/>
          </a:xfrm>
          <a:prstGeom prst="rect">
            <a:avLst/>
          </a:prstGeom>
        </p:spPr>
        <p:txBody>
          <a:bodyPr wrap="square">
            <a:spAutoFit/>
          </a:bodyPr>
          <a:lstStyle/>
          <a:p>
            <a:r>
              <a:rPr lang="en-US" sz="2400" b="1" dirty="0">
                <a:solidFill>
                  <a:srgbClr val="FFFF00"/>
                </a:solidFill>
              </a:rPr>
              <a:t> </a:t>
            </a:r>
            <a:r>
              <a:rPr lang="en-US" sz="2400" u="sng" dirty="0">
                <a:latin typeface="Arial" panose="020B0604020202020204" pitchFamily="34" charset="0"/>
                <a:cs typeface="Arial" panose="020B0604020202020204" pitchFamily="34" charset="0"/>
              </a:rPr>
              <a:t>Circadian NAMPT Expression</a:t>
            </a:r>
            <a:endParaRPr lang="en-US" sz="2400" dirty="0">
              <a:latin typeface="Arial" panose="020B0604020202020204" pitchFamily="34" charset="0"/>
              <a:cs typeface="Arial" panose="020B0604020202020204" pitchFamily="34" charset="0"/>
            </a:endParaRPr>
          </a:p>
        </p:txBody>
      </p:sp>
      <p:pic>
        <p:nvPicPr>
          <p:cNvPr id="11" name="Picture 10" descr="Related image">
            <a:extLst>
              <a:ext uri="{FF2B5EF4-FFF2-40B4-BE49-F238E27FC236}">
                <a16:creationId xmlns:a16="http://schemas.microsoft.com/office/drawing/2014/main" id="{2A26C068-6270-4E8D-A6E0-9FDAB16F9BA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84" r="7574" b="4516"/>
          <a:stretch/>
        </p:blipFill>
        <p:spPr bwMode="auto">
          <a:xfrm>
            <a:off x="5760498" y="2005884"/>
            <a:ext cx="6295774" cy="41343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171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81E4102-2F9B-45F0-8817-B31E3D63CC74}"/>
              </a:ext>
            </a:extLst>
          </p:cNvPr>
          <p:cNvPicPr>
            <a:picLocks noChangeAspect="1"/>
          </p:cNvPicPr>
          <p:nvPr/>
        </p:nvPicPr>
        <p:blipFill rotWithShape="1">
          <a:blip r:embed="rId2"/>
          <a:srcRect b="40378"/>
          <a:stretch/>
        </p:blipFill>
        <p:spPr>
          <a:xfrm>
            <a:off x="7560787" y="1090449"/>
            <a:ext cx="4631213" cy="1742279"/>
          </a:xfrm>
          <a:prstGeom prst="rect">
            <a:avLst/>
          </a:prstGeom>
        </p:spPr>
      </p:pic>
      <p:sp>
        <p:nvSpPr>
          <p:cNvPr id="8" name="TextBox 7">
            <a:extLst>
              <a:ext uri="{FF2B5EF4-FFF2-40B4-BE49-F238E27FC236}">
                <a16:creationId xmlns:a16="http://schemas.microsoft.com/office/drawing/2014/main" id="{5F83EA22-14B4-4F5C-A0E2-DBD0F95928CC}"/>
              </a:ext>
            </a:extLst>
          </p:cNvPr>
          <p:cNvSpPr txBox="1"/>
          <p:nvPr/>
        </p:nvSpPr>
        <p:spPr>
          <a:xfrm>
            <a:off x="1350800" y="267409"/>
            <a:ext cx="9684639" cy="646331"/>
          </a:xfrm>
          <a:prstGeom prst="rect">
            <a:avLst/>
          </a:prstGeom>
          <a:noFill/>
        </p:spPr>
        <p:txBody>
          <a:bodyPr wrap="none" rtlCol="0">
            <a:spAutoFit/>
          </a:bodyPr>
          <a:lstStyle/>
          <a:p>
            <a:r>
              <a:rPr lang="en-US" sz="3600" dirty="0"/>
              <a:t>For More Information on NAD+ Biology and Aging</a:t>
            </a:r>
          </a:p>
        </p:txBody>
      </p:sp>
      <p:sp>
        <p:nvSpPr>
          <p:cNvPr id="13" name="TextBox 12">
            <a:extLst>
              <a:ext uri="{FF2B5EF4-FFF2-40B4-BE49-F238E27FC236}">
                <a16:creationId xmlns:a16="http://schemas.microsoft.com/office/drawing/2014/main" id="{C5D5E42F-087E-4692-87C8-E618690BE6D3}"/>
              </a:ext>
            </a:extLst>
          </p:cNvPr>
          <p:cNvSpPr txBox="1"/>
          <p:nvPr/>
        </p:nvSpPr>
        <p:spPr>
          <a:xfrm>
            <a:off x="1547555" y="1230243"/>
            <a:ext cx="5240594" cy="461665"/>
          </a:xfrm>
          <a:prstGeom prst="rect">
            <a:avLst/>
          </a:prstGeom>
          <a:noFill/>
        </p:spPr>
        <p:txBody>
          <a:bodyPr wrap="square" rtlCol="0">
            <a:spAutoFit/>
          </a:bodyPr>
          <a:lstStyle/>
          <a:p>
            <a:r>
              <a:rPr lang="en-US" sz="2400" b="1" dirty="0"/>
              <a:t> </a:t>
            </a:r>
            <a:r>
              <a:rPr lang="en-US" sz="2400" b="1" i="1" u="sng" dirty="0"/>
              <a:t>Easy to Read </a:t>
            </a:r>
            <a:r>
              <a:rPr lang="en-US" sz="2400" b="1" u="sng" dirty="0"/>
              <a:t>Blogs on NAD</a:t>
            </a:r>
            <a:r>
              <a:rPr lang="en-US" sz="2400" b="1" u="sng" baseline="30000" dirty="0"/>
              <a:t>+</a:t>
            </a:r>
          </a:p>
        </p:txBody>
      </p:sp>
      <p:sp>
        <p:nvSpPr>
          <p:cNvPr id="14" name="TextBox 13">
            <a:extLst>
              <a:ext uri="{FF2B5EF4-FFF2-40B4-BE49-F238E27FC236}">
                <a16:creationId xmlns:a16="http://schemas.microsoft.com/office/drawing/2014/main" id="{A878DB2D-21D9-428E-8EB3-7A0A8A4B082E}"/>
              </a:ext>
            </a:extLst>
          </p:cNvPr>
          <p:cNvSpPr txBox="1"/>
          <p:nvPr/>
        </p:nvSpPr>
        <p:spPr>
          <a:xfrm>
            <a:off x="868105" y="1802686"/>
            <a:ext cx="7929488" cy="4524315"/>
          </a:xfrm>
          <a:prstGeom prst="rect">
            <a:avLst/>
          </a:prstGeom>
          <a:noFill/>
        </p:spPr>
        <p:txBody>
          <a:bodyPr wrap="square" rtlCol="0">
            <a:spAutoFit/>
          </a:bodyPr>
          <a:lstStyle/>
          <a:p>
            <a:r>
              <a:rPr lang="en-US" sz="2400" b="1" dirty="0">
                <a:solidFill>
                  <a:srgbClr val="FFFF00"/>
                </a:solidFill>
              </a:rPr>
              <a:t>Part I </a:t>
            </a:r>
            <a:r>
              <a:rPr lang="en-US" dirty="0"/>
              <a:t>– NAD</a:t>
            </a:r>
            <a:r>
              <a:rPr lang="en-US" baseline="30000" dirty="0"/>
              <a:t>+</a:t>
            </a:r>
            <a:r>
              <a:rPr lang="en-US" dirty="0"/>
              <a:t> de novo synthesis, NAD</a:t>
            </a:r>
            <a:r>
              <a:rPr lang="en-US" baseline="30000" dirty="0"/>
              <a:t>+</a:t>
            </a:r>
            <a:r>
              <a:rPr lang="en-US" dirty="0"/>
              <a:t> salvage pathway, the 7</a:t>
            </a:r>
          </a:p>
          <a:p>
            <a:r>
              <a:rPr lang="en-US" dirty="0"/>
              <a:t>                 </a:t>
            </a:r>
            <a:r>
              <a:rPr lang="en-US" dirty="0" err="1"/>
              <a:t>Sirtuins</a:t>
            </a:r>
            <a:r>
              <a:rPr lang="en-US" dirty="0"/>
              <a:t>, CD38, the 17 PARPs, Circadian regulation of NAD</a:t>
            </a:r>
            <a:r>
              <a:rPr lang="en-US" baseline="30000" dirty="0"/>
              <a:t>+</a:t>
            </a:r>
            <a:r>
              <a:rPr lang="en-US" dirty="0"/>
              <a:t>   </a:t>
            </a:r>
          </a:p>
          <a:p>
            <a:r>
              <a:rPr lang="en-US" dirty="0"/>
              <a:t>                 synthesis, Critical role of NAD</a:t>
            </a:r>
            <a:r>
              <a:rPr lang="en-US" baseline="30000" dirty="0"/>
              <a:t>+</a:t>
            </a:r>
            <a:r>
              <a:rPr lang="en-US" dirty="0"/>
              <a:t> in the mitochondria</a:t>
            </a:r>
          </a:p>
          <a:p>
            <a:r>
              <a:rPr lang="en-US" dirty="0"/>
              <a:t>                 and NAD+ deficiency causing </a:t>
            </a:r>
            <a:r>
              <a:rPr lang="en-US" dirty="0" err="1"/>
              <a:t>pseudohypoxic</a:t>
            </a:r>
            <a:r>
              <a:rPr lang="en-US" dirty="0"/>
              <a:t> state</a:t>
            </a:r>
          </a:p>
          <a:p>
            <a:r>
              <a:rPr lang="en-US" sz="2400" b="1" dirty="0">
                <a:solidFill>
                  <a:srgbClr val="FFFF00"/>
                </a:solidFill>
              </a:rPr>
              <a:t>Part II </a:t>
            </a:r>
            <a:r>
              <a:rPr lang="en-US" dirty="0"/>
              <a:t>– Redox vs Cofactor roles of NAD</a:t>
            </a:r>
            <a:r>
              <a:rPr lang="en-US" baseline="30000" dirty="0"/>
              <a:t>+</a:t>
            </a:r>
            <a:r>
              <a:rPr lang="en-US" dirty="0"/>
              <a:t>, restoring cellular</a:t>
            </a:r>
          </a:p>
          <a:p>
            <a:r>
              <a:rPr lang="en-US" dirty="0"/>
              <a:t>                 NAD</a:t>
            </a:r>
            <a:r>
              <a:rPr lang="en-US" baseline="30000" dirty="0"/>
              <a:t>+</a:t>
            </a:r>
            <a:r>
              <a:rPr lang="en-US" dirty="0"/>
              <a:t> levels, Major functions of SIRT1 and SIRT6</a:t>
            </a:r>
          </a:p>
          <a:p>
            <a:r>
              <a:rPr lang="en-US" sz="2400" b="1" dirty="0">
                <a:solidFill>
                  <a:srgbClr val="FFFF00"/>
                </a:solidFill>
              </a:rPr>
              <a:t>Part III </a:t>
            </a:r>
            <a:r>
              <a:rPr lang="en-US" dirty="0"/>
              <a:t>– 30 major factors that control SIRT1 gene expression,</a:t>
            </a:r>
          </a:p>
          <a:p>
            <a:r>
              <a:rPr lang="en-US" dirty="0"/>
              <a:t>                   SIRT1 enzyme activity, and SIRT1-mediated aging</a:t>
            </a:r>
          </a:p>
          <a:p>
            <a:r>
              <a:rPr lang="en-US" sz="2400" b="1" dirty="0">
                <a:solidFill>
                  <a:srgbClr val="FFFF00"/>
                </a:solidFill>
              </a:rPr>
              <a:t>Part IV </a:t>
            </a:r>
            <a:r>
              <a:rPr lang="en-US" dirty="0"/>
              <a:t>– NQO1 regulation of NAD</a:t>
            </a:r>
            <a:r>
              <a:rPr lang="en-US" baseline="30000" dirty="0"/>
              <a:t>+</a:t>
            </a:r>
            <a:r>
              <a:rPr lang="en-US" dirty="0"/>
              <a:t>/NADH ratio, NAD</a:t>
            </a:r>
            <a:r>
              <a:rPr lang="en-US" baseline="30000" dirty="0"/>
              <a:t>+</a:t>
            </a:r>
            <a:r>
              <a:rPr lang="en-US" dirty="0"/>
              <a:t> </a:t>
            </a:r>
            <a:r>
              <a:rPr lang="en-US" dirty="0" err="1"/>
              <a:t>Mand</a:t>
            </a:r>
            <a:endParaRPr lang="en-US" dirty="0"/>
          </a:p>
          <a:p>
            <a:r>
              <a:rPr lang="en-US" dirty="0"/>
              <a:t>                   Warburg metabolism, NAD</a:t>
            </a:r>
            <a:r>
              <a:rPr lang="en-US" baseline="30000" dirty="0"/>
              <a:t>+</a:t>
            </a:r>
            <a:r>
              <a:rPr lang="en-US" dirty="0"/>
              <a:t> and inflammation</a:t>
            </a:r>
          </a:p>
          <a:p>
            <a:r>
              <a:rPr lang="en-US" sz="2400" b="1" dirty="0">
                <a:solidFill>
                  <a:srgbClr val="FFFF00"/>
                </a:solidFill>
              </a:rPr>
              <a:t>Part V  </a:t>
            </a:r>
            <a:r>
              <a:rPr lang="en-US" dirty="0"/>
              <a:t>– Conflicting roles of extracellular NAMPT enzyme </a:t>
            </a:r>
          </a:p>
          <a:p>
            <a:r>
              <a:rPr lang="en-US" dirty="0"/>
              <a:t>                   (</a:t>
            </a:r>
            <a:r>
              <a:rPr lang="en-US" dirty="0" err="1"/>
              <a:t>eNAMPT</a:t>
            </a:r>
            <a:r>
              <a:rPr lang="en-US" dirty="0"/>
              <a:t>) and why it causes systemic inflammation</a:t>
            </a:r>
          </a:p>
          <a:p>
            <a:r>
              <a:rPr lang="en-US" sz="2400" b="1" dirty="0">
                <a:solidFill>
                  <a:srgbClr val="FFFF00"/>
                </a:solidFill>
              </a:rPr>
              <a:t>Part VI </a:t>
            </a:r>
            <a:r>
              <a:rPr lang="en-US" dirty="0"/>
              <a:t>– How Google is getting into NAD+ </a:t>
            </a:r>
            <a:r>
              <a:rPr lang="en-US" dirty="0" err="1"/>
              <a:t>businesss</a:t>
            </a:r>
            <a:r>
              <a:rPr lang="en-US" dirty="0"/>
              <a:t>, why Google’s </a:t>
            </a:r>
          </a:p>
          <a:p>
            <a:r>
              <a:rPr lang="en-US" dirty="0"/>
              <a:t>                   strategy will fail, why NR/NMN/NAD+ will not stop aging, (coming)</a:t>
            </a:r>
          </a:p>
        </p:txBody>
      </p:sp>
      <p:pic>
        <p:nvPicPr>
          <p:cNvPr id="15" name="Picture 2" descr="vinceba.jpg - 104836 Bytes">
            <a:extLst>
              <a:ext uri="{FF2B5EF4-FFF2-40B4-BE49-F238E27FC236}">
                <a16:creationId xmlns:a16="http://schemas.microsoft.com/office/drawing/2014/main" id="{0758AE1E-B4DF-428C-A153-45C90E4169C8}"/>
              </a:ext>
            </a:extLst>
          </p:cNvPr>
          <p:cNvPicPr>
            <a:picLocks noChangeAspect="1" noChangeArrowheads="1"/>
          </p:cNvPicPr>
          <p:nvPr/>
        </p:nvPicPr>
        <p:blipFill>
          <a:blip r:embed="rId3" cstate="print"/>
          <a:srcRect/>
          <a:stretch>
            <a:fillRect/>
          </a:stretch>
        </p:blipFill>
        <p:spPr bwMode="auto">
          <a:xfrm>
            <a:off x="8525493" y="3251200"/>
            <a:ext cx="2590800" cy="2151682"/>
          </a:xfrm>
          <a:prstGeom prst="rect">
            <a:avLst/>
          </a:prstGeom>
          <a:noFill/>
        </p:spPr>
      </p:pic>
      <p:sp>
        <p:nvSpPr>
          <p:cNvPr id="16" name="Rectangle 15">
            <a:extLst>
              <a:ext uri="{FF2B5EF4-FFF2-40B4-BE49-F238E27FC236}">
                <a16:creationId xmlns:a16="http://schemas.microsoft.com/office/drawing/2014/main" id="{C9C9737E-321F-49DB-9321-0285E27519C9}"/>
              </a:ext>
            </a:extLst>
          </p:cNvPr>
          <p:cNvSpPr/>
          <p:nvPr/>
        </p:nvSpPr>
        <p:spPr>
          <a:xfrm>
            <a:off x="8797593" y="5599216"/>
            <a:ext cx="2153731" cy="369332"/>
          </a:xfrm>
          <a:prstGeom prst="rect">
            <a:avLst/>
          </a:prstGeom>
        </p:spPr>
        <p:txBody>
          <a:bodyPr wrap="none">
            <a:spAutoFit/>
          </a:bodyPr>
          <a:lstStyle/>
          <a:p>
            <a:r>
              <a:rPr lang="en-US" b="1" dirty="0"/>
              <a:t>Vince Giuliano, PhD</a:t>
            </a:r>
          </a:p>
        </p:txBody>
      </p:sp>
      <p:sp>
        <p:nvSpPr>
          <p:cNvPr id="17" name="Rectangle 16">
            <a:extLst>
              <a:ext uri="{FF2B5EF4-FFF2-40B4-BE49-F238E27FC236}">
                <a16:creationId xmlns:a16="http://schemas.microsoft.com/office/drawing/2014/main" id="{782CA8C3-71C4-422F-9B8A-DED5750A2950}"/>
              </a:ext>
            </a:extLst>
          </p:cNvPr>
          <p:cNvSpPr/>
          <p:nvPr/>
        </p:nvSpPr>
        <p:spPr>
          <a:xfrm>
            <a:off x="8663918" y="5882024"/>
            <a:ext cx="2535951" cy="369332"/>
          </a:xfrm>
          <a:prstGeom prst="rect">
            <a:avLst/>
          </a:prstGeom>
        </p:spPr>
        <p:txBody>
          <a:bodyPr wrap="none">
            <a:spAutoFit/>
          </a:bodyPr>
          <a:lstStyle/>
          <a:p>
            <a:r>
              <a:rPr lang="en-US" dirty="0">
                <a:solidFill>
                  <a:srgbClr val="FFFF00"/>
                </a:solidFill>
              </a:rPr>
              <a:t>www.agingsciences.com</a:t>
            </a:r>
          </a:p>
        </p:txBody>
      </p:sp>
      <p:sp>
        <p:nvSpPr>
          <p:cNvPr id="3" name="TextBox 2">
            <a:extLst>
              <a:ext uri="{FF2B5EF4-FFF2-40B4-BE49-F238E27FC236}">
                <a16:creationId xmlns:a16="http://schemas.microsoft.com/office/drawing/2014/main" id="{DC30CDBF-038B-364A-B2A6-C2717389FBDF}"/>
              </a:ext>
            </a:extLst>
          </p:cNvPr>
          <p:cNvSpPr txBox="1"/>
          <p:nvPr/>
        </p:nvSpPr>
        <p:spPr>
          <a:xfrm>
            <a:off x="2075636" y="6437779"/>
            <a:ext cx="3009029" cy="461665"/>
          </a:xfrm>
          <a:prstGeom prst="rect">
            <a:avLst/>
          </a:prstGeom>
          <a:noFill/>
        </p:spPr>
        <p:txBody>
          <a:bodyPr wrap="none" rtlCol="0">
            <a:spAutoFit/>
          </a:bodyPr>
          <a:lstStyle/>
          <a:p>
            <a:r>
              <a:rPr lang="en-US" sz="2400" dirty="0">
                <a:solidFill>
                  <a:srgbClr val="FFC000"/>
                </a:solidFill>
              </a:rPr>
              <a:t>Mostly by </a:t>
            </a:r>
            <a:r>
              <a:rPr lang="en-US" sz="2400">
                <a:solidFill>
                  <a:srgbClr val="FFC000"/>
                </a:solidFill>
              </a:rPr>
              <a:t>Jim Watson </a:t>
            </a:r>
            <a:endParaRPr lang="en-US" sz="2400" dirty="0">
              <a:solidFill>
                <a:srgbClr val="FFC000"/>
              </a:solidFill>
            </a:endParaRPr>
          </a:p>
        </p:txBody>
      </p:sp>
    </p:spTree>
    <p:extLst>
      <p:ext uri="{BB962C8B-B14F-4D97-AF65-F5344CB8AC3E}">
        <p14:creationId xmlns:p14="http://schemas.microsoft.com/office/powerpoint/2010/main" val="398373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xEl>
                                              <p:pRg st="10" end="1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4">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xEl>
                                              <p:pRg st="12" end="1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8709" y="250147"/>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Fundamental NAD+ Stories</a:t>
            </a:r>
            <a:endParaRPr lang="en-US" sz="4400" dirty="0">
              <a:latin typeface="Algerian" panose="04020705040A02060702" pitchFamily="82" charset="0"/>
            </a:endParaRPr>
          </a:p>
        </p:txBody>
      </p:sp>
      <p:sp>
        <p:nvSpPr>
          <p:cNvPr id="7" name="Rectangle 6">
            <a:extLst>
              <a:ext uri="{FF2B5EF4-FFF2-40B4-BE49-F238E27FC236}">
                <a16:creationId xmlns:a16="http://schemas.microsoft.com/office/drawing/2014/main" id="{8AFB724D-61BE-4C75-9503-7DB5B08C03A4}"/>
              </a:ext>
            </a:extLst>
          </p:cNvPr>
          <p:cNvSpPr/>
          <p:nvPr/>
        </p:nvSpPr>
        <p:spPr>
          <a:xfrm>
            <a:off x="4293881" y="850666"/>
            <a:ext cx="5314275" cy="646331"/>
          </a:xfrm>
          <a:prstGeom prst="rect">
            <a:avLst/>
          </a:prstGeom>
        </p:spPr>
        <p:txBody>
          <a:bodyPr wrap="none">
            <a:spAutoFit/>
          </a:bodyPr>
          <a:lstStyle/>
          <a:p>
            <a:r>
              <a:rPr lang="en-US" sz="3600" b="1" dirty="0">
                <a:latin typeface="Arial" panose="020B0604020202020204" pitchFamily="34" charset="0"/>
                <a:cs typeface="Arial" panose="020B0604020202020204" pitchFamily="34" charset="0"/>
              </a:rPr>
              <a:t>The “</a:t>
            </a:r>
            <a:r>
              <a:rPr lang="en-US" sz="3600" b="1" i="1" dirty="0">
                <a:latin typeface="Arial" panose="020B0604020202020204" pitchFamily="34" charset="0"/>
                <a:cs typeface="Arial" panose="020B0604020202020204" pitchFamily="34" charset="0"/>
              </a:rPr>
              <a:t>Autophagy Story</a:t>
            </a:r>
            <a:r>
              <a:rPr lang="en-US" sz="3600" b="1" dirty="0">
                <a:latin typeface="Arial" panose="020B0604020202020204" pitchFamily="34" charset="0"/>
                <a:cs typeface="Arial" panose="020B0604020202020204" pitchFamily="34" charset="0"/>
              </a:rPr>
              <a:t>”</a:t>
            </a:r>
            <a:endParaRPr lang="en-US" sz="3600" b="1" dirty="0"/>
          </a:p>
        </p:txBody>
      </p:sp>
      <p:pic>
        <p:nvPicPr>
          <p:cNvPr id="8" name="Picture 7" descr="Image result for SALVAGE CYCLE NQ01 GENE">
            <a:extLst>
              <a:ext uri="{FF2B5EF4-FFF2-40B4-BE49-F238E27FC236}">
                <a16:creationId xmlns:a16="http://schemas.microsoft.com/office/drawing/2014/main" id="{DDBD19DB-5263-4846-A764-0CEAA3D22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050" y="1822774"/>
            <a:ext cx="4475610" cy="47206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7725E763-5646-4921-BF9F-E445102055DB}"/>
              </a:ext>
            </a:extLst>
          </p:cNvPr>
          <p:cNvSpPr/>
          <p:nvPr/>
        </p:nvSpPr>
        <p:spPr>
          <a:xfrm>
            <a:off x="1225550" y="1949753"/>
            <a:ext cx="4527550" cy="4154984"/>
          </a:xfrm>
          <a:prstGeom prst="rect">
            <a:avLst/>
          </a:prstGeom>
        </p:spPr>
        <p:txBody>
          <a:bodyPr wrap="square">
            <a:spAutoFit/>
          </a:bodyPr>
          <a:lstStyle/>
          <a:p>
            <a:r>
              <a:rPr lang="en-US" sz="2400" dirty="0"/>
              <a:t>NAD+ and SIRT1 play vital</a:t>
            </a:r>
          </a:p>
          <a:p>
            <a:r>
              <a:rPr lang="en-US" sz="2400" dirty="0"/>
              <a:t>roles in “</a:t>
            </a:r>
            <a:r>
              <a:rPr lang="en-US" sz="2400" b="1" dirty="0">
                <a:solidFill>
                  <a:srgbClr val="FFFF00"/>
                </a:solidFill>
              </a:rPr>
              <a:t> cellular house </a:t>
            </a:r>
          </a:p>
          <a:p>
            <a:r>
              <a:rPr lang="en-US" sz="2400" b="1" dirty="0">
                <a:solidFill>
                  <a:srgbClr val="FFFF00"/>
                </a:solidFill>
              </a:rPr>
              <a:t>cleaning</a:t>
            </a:r>
            <a:r>
              <a:rPr lang="en-US" sz="2400" dirty="0"/>
              <a:t>”, </a:t>
            </a:r>
            <a:r>
              <a:rPr lang="en-US" sz="2400" dirty="0" err="1"/>
              <a:t>akac</a:t>
            </a:r>
            <a:r>
              <a:rPr lang="en-US" sz="2400" dirty="0"/>
              <a:t> autophagy.</a:t>
            </a:r>
          </a:p>
          <a:p>
            <a:r>
              <a:rPr lang="en-US" sz="2400" dirty="0"/>
              <a:t>Autophagy is the only way</a:t>
            </a:r>
          </a:p>
          <a:p>
            <a:r>
              <a:rPr lang="en-US" sz="2400" dirty="0"/>
              <a:t>cells can get rid of old damaged mitochondria, damaged cell membranes, and damaged, misfolded proteins.  Also important in preventing virus infections, anti-oxidant protection</a:t>
            </a:r>
          </a:p>
          <a:p>
            <a:r>
              <a:rPr lang="en-US" sz="2400" dirty="0"/>
              <a:t>and preventing aging.</a:t>
            </a:r>
          </a:p>
        </p:txBody>
      </p:sp>
    </p:spTree>
    <p:extLst>
      <p:ext uri="{BB962C8B-B14F-4D97-AF65-F5344CB8AC3E}">
        <p14:creationId xmlns:p14="http://schemas.microsoft.com/office/powerpoint/2010/main" val="2634461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229291" y="193814"/>
            <a:ext cx="2088459"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25059" y="193814"/>
            <a:ext cx="9664621" cy="6515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Fundamental NAD+ Stories</a:t>
            </a:r>
            <a:endParaRPr lang="en-US" sz="4400" dirty="0">
              <a:latin typeface="Algerian" panose="04020705040A02060702" pitchFamily="82" charset="0"/>
            </a:endParaRPr>
          </a:p>
        </p:txBody>
      </p:sp>
      <p:pic>
        <p:nvPicPr>
          <p:cNvPr id="7" name="Picture 6" descr="Image result for NAD+ sirtuins">
            <a:extLst>
              <a:ext uri="{FF2B5EF4-FFF2-40B4-BE49-F238E27FC236}">
                <a16:creationId xmlns:a16="http://schemas.microsoft.com/office/drawing/2014/main" id="{2597D5D4-7C9C-4410-B866-99E8631DD3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43130" y="1666180"/>
            <a:ext cx="6359380" cy="479177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CEE7766-03E0-4AFE-A70F-690828F71E23}"/>
              </a:ext>
            </a:extLst>
          </p:cNvPr>
          <p:cNvSpPr/>
          <p:nvPr/>
        </p:nvSpPr>
        <p:spPr>
          <a:xfrm>
            <a:off x="1210020" y="2948246"/>
            <a:ext cx="3819180" cy="3170099"/>
          </a:xfrm>
          <a:prstGeom prst="rect">
            <a:avLst/>
          </a:prstGeom>
        </p:spPr>
        <p:txBody>
          <a:bodyPr wrap="square">
            <a:spAutoFit/>
          </a:bodyPr>
          <a:lstStyle/>
          <a:p>
            <a:r>
              <a:rPr lang="en-US" sz="2000" dirty="0"/>
              <a:t>NAD+ and </a:t>
            </a:r>
            <a:r>
              <a:rPr lang="en-US" sz="2000" dirty="0" err="1"/>
              <a:t>Sirtuins</a:t>
            </a:r>
            <a:r>
              <a:rPr lang="en-US" sz="2000" dirty="0"/>
              <a:t> are required </a:t>
            </a:r>
          </a:p>
          <a:p>
            <a:r>
              <a:rPr lang="en-US" sz="2000" dirty="0"/>
              <a:t>for making new mitochondria</a:t>
            </a:r>
          </a:p>
          <a:p>
            <a:r>
              <a:rPr lang="en-US" sz="2000" dirty="0"/>
              <a:t>(aka mitochondrial biogenesis)  </a:t>
            </a:r>
          </a:p>
          <a:p>
            <a:r>
              <a:rPr lang="en-US" sz="2000" dirty="0"/>
              <a:t>and mitochondrial function.  </a:t>
            </a:r>
          </a:p>
          <a:p>
            <a:r>
              <a:rPr lang="en-US" sz="2000" dirty="0"/>
              <a:t>SIRT1 and SIRT3 are key for</a:t>
            </a:r>
          </a:p>
          <a:p>
            <a:r>
              <a:rPr lang="en-US" sz="2000" dirty="0"/>
              <a:t>Mitochondrial biogenesis.</a:t>
            </a:r>
          </a:p>
          <a:p>
            <a:r>
              <a:rPr lang="en-US" sz="2000" dirty="0"/>
              <a:t>SIRT3, SIRT4, and SIRT5 are</a:t>
            </a:r>
          </a:p>
          <a:p>
            <a:r>
              <a:rPr lang="en-US" sz="2000" dirty="0"/>
              <a:t>key for mitochondrial function.</a:t>
            </a:r>
          </a:p>
          <a:p>
            <a:r>
              <a:rPr lang="en-US" sz="2000" dirty="0"/>
              <a:t>SIRT3-5 are all localized to </a:t>
            </a:r>
          </a:p>
          <a:p>
            <a:r>
              <a:rPr lang="en-US" sz="2000" dirty="0"/>
              <a:t>inside of the mitochondria</a:t>
            </a:r>
          </a:p>
        </p:txBody>
      </p:sp>
      <p:sp>
        <p:nvSpPr>
          <p:cNvPr id="9" name="Rectangle 8">
            <a:extLst>
              <a:ext uri="{FF2B5EF4-FFF2-40B4-BE49-F238E27FC236}">
                <a16:creationId xmlns:a16="http://schemas.microsoft.com/office/drawing/2014/main" id="{04BBB6F6-2316-4DD5-BBFF-4AC0F0A2D64D}"/>
              </a:ext>
            </a:extLst>
          </p:cNvPr>
          <p:cNvSpPr/>
          <p:nvPr/>
        </p:nvSpPr>
        <p:spPr>
          <a:xfrm>
            <a:off x="1146520" y="1942749"/>
            <a:ext cx="3506248" cy="830997"/>
          </a:xfrm>
          <a:prstGeom prst="rect">
            <a:avLst/>
          </a:prstGeom>
        </p:spPr>
        <p:txBody>
          <a:bodyPr wrap="square">
            <a:spAutoFit/>
          </a:bodyPr>
          <a:lstStyle/>
          <a:p>
            <a:pPr algn="ctr"/>
            <a:r>
              <a:rPr lang="en-US" sz="2400" b="1" dirty="0">
                <a:solidFill>
                  <a:srgbClr val="FFFF00"/>
                </a:solidFill>
              </a:rPr>
              <a:t> </a:t>
            </a:r>
            <a:r>
              <a:rPr lang="en-US" sz="2400" u="sng" dirty="0">
                <a:latin typeface="Arial" panose="020B0604020202020204" pitchFamily="34" charset="0"/>
                <a:cs typeface="Arial" panose="020B0604020202020204" pitchFamily="34" charset="0"/>
              </a:rPr>
              <a:t>NAD+, </a:t>
            </a:r>
            <a:r>
              <a:rPr lang="en-US" sz="2400" u="sng" dirty="0" err="1">
                <a:latin typeface="Arial" panose="020B0604020202020204" pitchFamily="34" charset="0"/>
                <a:cs typeface="Arial" panose="020B0604020202020204" pitchFamily="34" charset="0"/>
              </a:rPr>
              <a:t>Sirtuins</a:t>
            </a:r>
            <a:r>
              <a:rPr lang="en-US" sz="2400" u="sng" dirty="0">
                <a:latin typeface="Arial" panose="020B0604020202020204" pitchFamily="34" charset="0"/>
                <a:cs typeface="Arial" panose="020B0604020202020204" pitchFamily="34" charset="0"/>
              </a:rPr>
              <a:t> and</a:t>
            </a:r>
          </a:p>
          <a:p>
            <a:pPr algn="ctr"/>
            <a:r>
              <a:rPr lang="en-US" sz="2400" u="sng" dirty="0">
                <a:latin typeface="Arial" panose="020B0604020202020204" pitchFamily="34" charset="0"/>
                <a:cs typeface="Arial" panose="020B0604020202020204" pitchFamily="34" charset="0"/>
              </a:rPr>
              <a:t>Mitochondrial function</a:t>
            </a:r>
            <a:endParaRPr lang="en-US"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70665FDD-3270-4CA5-861D-E4D72FF1760C}"/>
              </a:ext>
            </a:extLst>
          </p:cNvPr>
          <p:cNvSpPr/>
          <p:nvPr/>
        </p:nvSpPr>
        <p:spPr>
          <a:xfrm>
            <a:off x="3277881" y="845367"/>
            <a:ext cx="7225055" cy="646331"/>
          </a:xfrm>
          <a:prstGeom prst="rect">
            <a:avLst/>
          </a:prstGeom>
        </p:spPr>
        <p:txBody>
          <a:bodyPr wrap="none">
            <a:spAutoFit/>
          </a:bodyPr>
          <a:lstStyle/>
          <a:p>
            <a:r>
              <a:rPr lang="en-US" sz="3600" b="1" dirty="0">
                <a:latin typeface="Arial" panose="020B0604020202020204" pitchFamily="34" charset="0"/>
                <a:cs typeface="Arial" panose="020B0604020202020204" pitchFamily="34" charset="0"/>
              </a:rPr>
              <a:t>The “</a:t>
            </a:r>
            <a:r>
              <a:rPr lang="en-US" sz="3600" b="1" i="1" dirty="0">
                <a:latin typeface="Arial" panose="020B0604020202020204" pitchFamily="34" charset="0"/>
                <a:cs typeface="Arial" panose="020B0604020202020204" pitchFamily="34" charset="0"/>
              </a:rPr>
              <a:t>Mitochondria-NAD+ Story</a:t>
            </a:r>
            <a:r>
              <a:rPr lang="en-US" sz="3600" b="1" dirty="0">
                <a:latin typeface="Arial" panose="020B0604020202020204" pitchFamily="34" charset="0"/>
                <a:cs typeface="Arial" panose="020B0604020202020204" pitchFamily="34" charset="0"/>
              </a:rPr>
              <a:t>”</a:t>
            </a:r>
            <a:endParaRPr lang="en-US" sz="3600" b="1" dirty="0"/>
          </a:p>
        </p:txBody>
      </p:sp>
    </p:spTree>
    <p:extLst>
      <p:ext uri="{BB962C8B-B14F-4D97-AF65-F5344CB8AC3E}">
        <p14:creationId xmlns:p14="http://schemas.microsoft.com/office/powerpoint/2010/main" val="2844405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8709" y="250147"/>
            <a:ext cx="9664621" cy="573381"/>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Fundamental NAD+ Stories</a:t>
            </a:r>
            <a:endParaRPr lang="en-US" sz="4400" dirty="0">
              <a:latin typeface="Algerian" panose="04020705040A02060702" pitchFamily="82" charset="0"/>
            </a:endParaRPr>
          </a:p>
        </p:txBody>
      </p:sp>
      <p:pic>
        <p:nvPicPr>
          <p:cNvPr id="7" name="Picture 6" descr="Image result for PARP1, SIRT1, NAD+ and aging">
            <a:extLst>
              <a:ext uri="{FF2B5EF4-FFF2-40B4-BE49-F238E27FC236}">
                <a16:creationId xmlns:a16="http://schemas.microsoft.com/office/drawing/2014/main" id="{8C680896-D6AF-4356-A836-E07DCE9406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6691" y="1690549"/>
            <a:ext cx="6269981" cy="47325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E5C6DF3-82D1-4E08-A720-41692C80C09D}"/>
              </a:ext>
            </a:extLst>
          </p:cNvPr>
          <p:cNvSpPr/>
          <p:nvPr/>
        </p:nvSpPr>
        <p:spPr>
          <a:xfrm>
            <a:off x="2949207" y="867148"/>
            <a:ext cx="7954935"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The “</a:t>
            </a:r>
            <a:r>
              <a:rPr lang="en-US" sz="2800" b="1" i="1" dirty="0">
                <a:latin typeface="Arial" panose="020B0604020202020204" pitchFamily="34" charset="0"/>
                <a:cs typeface="Arial" panose="020B0604020202020204" pitchFamily="34" charset="0"/>
              </a:rPr>
              <a:t>PARP-SIRT </a:t>
            </a:r>
            <a:r>
              <a:rPr lang="en-US" sz="2800" b="1" i="1" dirty="0" err="1">
                <a:latin typeface="Arial" panose="020B0604020202020204" pitchFamily="34" charset="0"/>
                <a:cs typeface="Arial" panose="020B0604020202020204" pitchFamily="34" charset="0"/>
              </a:rPr>
              <a:t>Competion</a:t>
            </a:r>
            <a:r>
              <a:rPr lang="en-US" sz="2800" b="1" i="1" dirty="0">
                <a:latin typeface="Arial" panose="020B0604020202020204" pitchFamily="34" charset="0"/>
                <a:cs typeface="Arial" panose="020B0604020202020204" pitchFamily="34" charset="0"/>
              </a:rPr>
              <a:t>” for NAD</a:t>
            </a:r>
            <a:r>
              <a:rPr lang="en-US" sz="2800" b="1" i="1" baseline="30000" dirty="0">
                <a:latin typeface="Arial" panose="020B0604020202020204" pitchFamily="34" charset="0"/>
                <a:cs typeface="Arial" panose="020B0604020202020204" pitchFamily="34" charset="0"/>
              </a:rPr>
              <a:t>+</a:t>
            </a:r>
            <a:r>
              <a:rPr lang="en-US" sz="2800" b="1" i="1" dirty="0">
                <a:latin typeface="Arial" panose="020B0604020202020204" pitchFamily="34" charset="0"/>
                <a:cs typeface="Arial" panose="020B0604020202020204" pitchFamily="34" charset="0"/>
              </a:rPr>
              <a:t> Story</a:t>
            </a:r>
            <a:r>
              <a:rPr lang="en-US" sz="2800" b="1" dirty="0">
                <a:latin typeface="Arial" panose="020B0604020202020204" pitchFamily="34" charset="0"/>
                <a:cs typeface="Arial" panose="020B0604020202020204" pitchFamily="34" charset="0"/>
              </a:rPr>
              <a:t>”</a:t>
            </a:r>
            <a:endParaRPr lang="en-US" sz="2800" b="1" dirty="0"/>
          </a:p>
        </p:txBody>
      </p:sp>
      <p:sp>
        <p:nvSpPr>
          <p:cNvPr id="4" name="Rectangle 3">
            <a:extLst>
              <a:ext uri="{FF2B5EF4-FFF2-40B4-BE49-F238E27FC236}">
                <a16:creationId xmlns:a16="http://schemas.microsoft.com/office/drawing/2014/main" id="{D255AC0B-AB6C-414B-8FC8-32F7CCDF6EE6}"/>
              </a:ext>
            </a:extLst>
          </p:cNvPr>
          <p:cNvSpPr/>
          <p:nvPr/>
        </p:nvSpPr>
        <p:spPr>
          <a:xfrm>
            <a:off x="1043136" y="1690549"/>
            <a:ext cx="6096000" cy="4708981"/>
          </a:xfrm>
          <a:prstGeom prst="rect">
            <a:avLst/>
          </a:prstGeom>
        </p:spPr>
        <p:txBody>
          <a:bodyPr>
            <a:spAutoFit/>
          </a:bodyPr>
          <a:lstStyle/>
          <a:p>
            <a:pPr marL="285750" indent="-285750">
              <a:buFont typeface="Arial" panose="020B0604020202020204" pitchFamily="34" charset="0"/>
              <a:buChar char="•"/>
            </a:pPr>
            <a:r>
              <a:rPr lang="en-US" dirty="0"/>
              <a:t>PARPs and SIRTs both require</a:t>
            </a:r>
          </a:p>
          <a:p>
            <a:r>
              <a:rPr lang="en-US" dirty="0"/>
              <a:t>      plenty of NAD+ and a high </a:t>
            </a:r>
          </a:p>
          <a:p>
            <a:r>
              <a:rPr lang="en-US" dirty="0"/>
              <a:t>      NAD/NADH ratio</a:t>
            </a:r>
          </a:p>
          <a:p>
            <a:endParaRPr lang="en-US" sz="800" dirty="0"/>
          </a:p>
          <a:p>
            <a:pPr marL="285750" indent="-285750">
              <a:buFont typeface="Arial" panose="020B0604020202020204" pitchFamily="34" charset="0"/>
              <a:buChar char="•"/>
            </a:pPr>
            <a:r>
              <a:rPr lang="en-US" dirty="0"/>
              <a:t>Because of their </a:t>
            </a:r>
            <a:r>
              <a:rPr lang="en-US" dirty="0" err="1"/>
              <a:t>mutal</a:t>
            </a:r>
            <a:r>
              <a:rPr lang="en-US" dirty="0"/>
              <a:t> dependence</a:t>
            </a:r>
          </a:p>
          <a:p>
            <a:r>
              <a:rPr lang="en-US" dirty="0"/>
              <a:t>      on NAD+ to function, there is a</a:t>
            </a:r>
          </a:p>
          <a:p>
            <a:r>
              <a:rPr lang="en-US" dirty="0"/>
              <a:t>      natural competition between</a:t>
            </a:r>
          </a:p>
          <a:p>
            <a:r>
              <a:rPr lang="en-US" dirty="0"/>
              <a:t>      the </a:t>
            </a:r>
            <a:r>
              <a:rPr lang="en-US" dirty="0" err="1"/>
              <a:t>Sirtuin</a:t>
            </a:r>
            <a:r>
              <a:rPr lang="en-US" dirty="0"/>
              <a:t> enzymes and the</a:t>
            </a:r>
          </a:p>
          <a:p>
            <a:r>
              <a:rPr lang="en-US" dirty="0"/>
              <a:t>      PARP enzymes. </a:t>
            </a:r>
          </a:p>
          <a:p>
            <a:endParaRPr lang="en-US" dirty="0"/>
          </a:p>
          <a:p>
            <a:pPr marL="285750" indent="-285750">
              <a:buFont typeface="Arial" panose="020B0604020202020204" pitchFamily="34" charset="0"/>
              <a:buChar char="•"/>
            </a:pPr>
            <a:r>
              <a:rPr lang="en-US" dirty="0"/>
              <a:t>PARP enzymes and SIRT1 enzyme</a:t>
            </a:r>
          </a:p>
          <a:p>
            <a:r>
              <a:rPr lang="en-US" dirty="0"/>
              <a:t>      have mutual negative feedback on</a:t>
            </a:r>
          </a:p>
          <a:p>
            <a:r>
              <a:rPr lang="en-US" dirty="0"/>
              <a:t>      each other.  PARPs inhibit SIRT1</a:t>
            </a:r>
            <a:endParaRPr lang="en-US" sz="2000" dirty="0"/>
          </a:p>
          <a:p>
            <a:r>
              <a:rPr lang="en-US" sz="2000" dirty="0"/>
              <a:t>     and SIRT1 inhibits PARP.</a:t>
            </a:r>
          </a:p>
          <a:p>
            <a:endParaRPr lang="en-US" sz="2000" dirty="0"/>
          </a:p>
          <a:p>
            <a:pPr marL="285750" indent="-285750">
              <a:buFont typeface="Arial" panose="020B0604020202020204" pitchFamily="34" charset="0"/>
              <a:buChar char="•"/>
            </a:pPr>
            <a:r>
              <a:rPr lang="en-US" dirty="0"/>
              <a:t>PARPs and SIRT1 have opposite</a:t>
            </a:r>
          </a:p>
          <a:p>
            <a:r>
              <a:rPr lang="en-US" dirty="0"/>
              <a:t>      effects on FoxO1 and PCG-1a</a:t>
            </a:r>
          </a:p>
        </p:txBody>
      </p:sp>
    </p:spTree>
    <p:extLst>
      <p:ext uri="{BB962C8B-B14F-4D97-AF65-F5344CB8AC3E}">
        <p14:creationId xmlns:p14="http://schemas.microsoft.com/office/powerpoint/2010/main" val="3727718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xEl>
                                              <p:pRg st="11" end="11"/>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
                                            <p:txEl>
                                              <p:pRg st="15" end="15"/>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8709" y="250147"/>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r>
              <a:rPr lang="en-US" sz="4400" dirty="0">
                <a:solidFill>
                  <a:srgbClr val="FFFF00"/>
                </a:solidFill>
                <a:latin typeface="Algerian" panose="04020705040A02060702" pitchFamily="82" charset="0"/>
              </a:rPr>
              <a:t>    Fundamental NAD+ Stories</a:t>
            </a:r>
            <a:br>
              <a:rPr lang="en-US" sz="800" dirty="0">
                <a:solidFill>
                  <a:srgbClr val="FFFF00"/>
                </a:solidFill>
                <a:latin typeface="Algerian" panose="04020705040A02060702" pitchFamily="82" charset="0"/>
              </a:rPr>
            </a:br>
            <a:br>
              <a:rPr lang="en-US" sz="800" dirty="0">
                <a:solidFill>
                  <a:srgbClr val="FFFF00"/>
                </a:solidFill>
                <a:latin typeface="Algerian" panose="04020705040A02060702" pitchFamily="82" charset="0"/>
              </a:rPr>
            </a:br>
            <a:r>
              <a:rPr lang="en-US" sz="4000" i="0" dirty="0">
                <a:solidFill>
                  <a:schemeClr val="tx1"/>
                </a:solidFill>
                <a:latin typeface="Arial" panose="020B0604020202020204" pitchFamily="34" charset="0"/>
                <a:cs typeface="Arial" panose="020B0604020202020204" pitchFamily="34" charset="0"/>
              </a:rPr>
              <a:t>NAD+ and Aging</a:t>
            </a:r>
          </a:p>
        </p:txBody>
      </p:sp>
      <p:pic>
        <p:nvPicPr>
          <p:cNvPr id="7" name="Picture 6" descr="Related image">
            <a:extLst>
              <a:ext uri="{FF2B5EF4-FFF2-40B4-BE49-F238E27FC236}">
                <a16:creationId xmlns:a16="http://schemas.microsoft.com/office/drawing/2014/main" id="{4C1AD234-153A-4409-9064-DF5C23454A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7284" y="2160120"/>
            <a:ext cx="7543800" cy="42619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A4DDD15-8E8E-48F8-A6E0-52A0A9032B48}"/>
              </a:ext>
            </a:extLst>
          </p:cNvPr>
          <p:cNvSpPr/>
          <p:nvPr/>
        </p:nvSpPr>
        <p:spPr>
          <a:xfrm>
            <a:off x="898146" y="2235280"/>
            <a:ext cx="3077505" cy="3970318"/>
          </a:xfrm>
          <a:prstGeom prst="rect">
            <a:avLst/>
          </a:prstGeom>
        </p:spPr>
        <p:txBody>
          <a:bodyPr wrap="square">
            <a:spAutoFit/>
          </a:bodyPr>
          <a:lstStyle/>
          <a:p>
            <a:pPr marL="404622" indent="-285750">
              <a:buFont typeface="Arial" panose="020B0604020202020204" pitchFamily="34" charset="0"/>
              <a:buChar char="•"/>
            </a:pPr>
            <a:r>
              <a:rPr lang="en-US" dirty="0">
                <a:cs typeface="Arial" panose="020B0604020202020204" pitchFamily="34" charset="0"/>
              </a:rPr>
              <a:t>Aging and Age-related </a:t>
            </a:r>
          </a:p>
          <a:p>
            <a:pPr marL="118872" indent="0">
              <a:buNone/>
            </a:pPr>
            <a:r>
              <a:rPr lang="en-US" dirty="0">
                <a:cs typeface="Arial" panose="020B0604020202020204" pitchFamily="34" charset="0"/>
              </a:rPr>
              <a:t>     degenerative conditions</a:t>
            </a:r>
          </a:p>
          <a:p>
            <a:pPr marL="118872" indent="0">
              <a:buNone/>
            </a:pPr>
            <a:r>
              <a:rPr lang="en-US" dirty="0">
                <a:cs typeface="Arial" panose="020B0604020202020204" pitchFamily="34" charset="0"/>
              </a:rPr>
              <a:t>     contribute to both</a:t>
            </a:r>
          </a:p>
          <a:p>
            <a:pPr marL="118872" indent="0">
              <a:buNone/>
            </a:pPr>
            <a:r>
              <a:rPr lang="en-US" dirty="0">
                <a:cs typeface="Arial" panose="020B0604020202020204" pitchFamily="34" charset="0"/>
              </a:rPr>
              <a:t>     declining production</a:t>
            </a:r>
          </a:p>
          <a:p>
            <a:pPr marL="118872" indent="0">
              <a:buNone/>
            </a:pPr>
            <a:r>
              <a:rPr lang="en-US" dirty="0">
                <a:cs typeface="Arial" panose="020B0604020202020204" pitchFamily="34" charset="0"/>
              </a:rPr>
              <a:t>     of NAD+</a:t>
            </a:r>
          </a:p>
          <a:p>
            <a:pPr marL="404622" indent="-285750">
              <a:buFont typeface="Arial" panose="020B0604020202020204" pitchFamily="34" charset="0"/>
              <a:buChar char="•"/>
            </a:pPr>
            <a:r>
              <a:rPr lang="en-US" dirty="0">
                <a:cs typeface="Arial" panose="020B0604020202020204" pitchFamily="34" charset="0"/>
              </a:rPr>
              <a:t>Aging, inflammation,</a:t>
            </a:r>
          </a:p>
          <a:p>
            <a:pPr marL="118872"/>
            <a:r>
              <a:rPr lang="en-US" dirty="0">
                <a:cs typeface="Arial" panose="020B0604020202020204" pitchFamily="34" charset="0"/>
              </a:rPr>
              <a:t>      ischemia, and other</a:t>
            </a:r>
          </a:p>
          <a:p>
            <a:pPr marL="118872"/>
            <a:r>
              <a:rPr lang="en-US" dirty="0">
                <a:cs typeface="Arial" panose="020B0604020202020204" pitchFamily="34" charset="0"/>
              </a:rPr>
              <a:t>      degenerative conditions</a:t>
            </a:r>
          </a:p>
          <a:p>
            <a:pPr marL="118872"/>
            <a:r>
              <a:rPr lang="en-US" dirty="0">
                <a:cs typeface="Arial" panose="020B0604020202020204" pitchFamily="34" charset="0"/>
              </a:rPr>
              <a:t>      inhibit the NAD+ salvage</a:t>
            </a:r>
          </a:p>
          <a:p>
            <a:pPr marL="118872"/>
            <a:r>
              <a:rPr lang="en-US" dirty="0">
                <a:cs typeface="Arial" panose="020B0604020202020204" pitchFamily="34" charset="0"/>
              </a:rPr>
              <a:t>      pathway from making</a:t>
            </a:r>
          </a:p>
          <a:p>
            <a:pPr marL="118872"/>
            <a:r>
              <a:rPr lang="en-US" dirty="0">
                <a:cs typeface="Arial" panose="020B0604020202020204" pitchFamily="34" charset="0"/>
              </a:rPr>
              <a:t>      more NAD+</a:t>
            </a:r>
          </a:p>
          <a:p>
            <a:pPr marL="404622" indent="-285750">
              <a:buFont typeface="Arial" panose="020B0604020202020204" pitchFamily="34" charset="0"/>
              <a:buChar char="•"/>
            </a:pPr>
            <a:r>
              <a:rPr lang="en-US" dirty="0">
                <a:cs typeface="Arial" panose="020B0604020202020204" pitchFamily="34" charset="0"/>
              </a:rPr>
              <a:t>Fatty acids, NADH, and</a:t>
            </a:r>
          </a:p>
          <a:p>
            <a:pPr marL="118872"/>
            <a:r>
              <a:rPr lang="en-US" dirty="0">
                <a:cs typeface="Arial" panose="020B0604020202020204" pitchFamily="34" charset="0"/>
              </a:rPr>
              <a:t>      nicotinamide all inhibit</a:t>
            </a:r>
          </a:p>
          <a:p>
            <a:pPr marL="118872"/>
            <a:r>
              <a:rPr lang="en-US" dirty="0">
                <a:cs typeface="Arial" panose="020B0604020202020204" pitchFamily="34" charset="0"/>
              </a:rPr>
              <a:t>      </a:t>
            </a:r>
            <a:r>
              <a:rPr lang="en-US" dirty="0" err="1">
                <a:cs typeface="Arial" panose="020B0604020202020204" pitchFamily="34" charset="0"/>
              </a:rPr>
              <a:t>Sirtuins</a:t>
            </a:r>
            <a:endParaRPr lang="en-US" dirty="0">
              <a:cs typeface="Arial" panose="020B0604020202020204" pitchFamily="34" charset="0"/>
            </a:endParaRPr>
          </a:p>
        </p:txBody>
      </p:sp>
    </p:spTree>
    <p:extLst>
      <p:ext uri="{BB962C8B-B14F-4D97-AF65-F5344CB8AC3E}">
        <p14:creationId xmlns:p14="http://schemas.microsoft.com/office/powerpoint/2010/main" val="2870918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8709" y="250147"/>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Fundamental NAD+ Stories</a:t>
            </a:r>
            <a:endParaRPr lang="en-US" sz="4400" dirty="0">
              <a:latin typeface="Algerian" panose="04020705040A02060702" pitchFamily="82" charset="0"/>
            </a:endParaRPr>
          </a:p>
        </p:txBody>
      </p:sp>
      <p:pic>
        <p:nvPicPr>
          <p:cNvPr id="7" name="Picture 6">
            <a:extLst>
              <a:ext uri="{FF2B5EF4-FFF2-40B4-BE49-F238E27FC236}">
                <a16:creationId xmlns:a16="http://schemas.microsoft.com/office/drawing/2014/main" id="{AD5586CF-C068-4569-8B1F-B98095089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781" y="1835743"/>
            <a:ext cx="7832008" cy="4708622"/>
          </a:xfrm>
          <a:prstGeom prst="rect">
            <a:avLst/>
          </a:prstGeom>
        </p:spPr>
      </p:pic>
      <p:sp>
        <p:nvSpPr>
          <p:cNvPr id="8" name="Rectangle 7">
            <a:extLst>
              <a:ext uri="{FF2B5EF4-FFF2-40B4-BE49-F238E27FC236}">
                <a16:creationId xmlns:a16="http://schemas.microsoft.com/office/drawing/2014/main" id="{B1D248B0-7C71-401C-9641-7343215296AD}"/>
              </a:ext>
            </a:extLst>
          </p:cNvPr>
          <p:cNvSpPr/>
          <p:nvPr/>
        </p:nvSpPr>
        <p:spPr>
          <a:xfrm>
            <a:off x="3282062" y="975034"/>
            <a:ext cx="6288901" cy="646331"/>
          </a:xfrm>
          <a:prstGeom prst="rect">
            <a:avLst/>
          </a:prstGeom>
        </p:spPr>
        <p:txBody>
          <a:bodyPr wrap="none">
            <a:spAutoFit/>
          </a:bodyPr>
          <a:lstStyle/>
          <a:p>
            <a:r>
              <a:rPr lang="en-US" sz="3600" b="1" dirty="0">
                <a:latin typeface="Arial" panose="020B0604020202020204" pitchFamily="34" charset="0"/>
                <a:cs typeface="Arial" panose="020B0604020202020204" pitchFamily="34" charset="0"/>
              </a:rPr>
              <a:t>The “</a:t>
            </a:r>
            <a:r>
              <a:rPr lang="en-US" sz="3600" b="1" i="1" dirty="0">
                <a:latin typeface="Arial" panose="020B0604020202020204" pitchFamily="34" charset="0"/>
                <a:cs typeface="Arial" panose="020B0604020202020204" pitchFamily="34" charset="0"/>
              </a:rPr>
              <a:t>Declining NAD</a:t>
            </a:r>
            <a:r>
              <a:rPr lang="en-US" sz="3600" b="1" i="1" baseline="30000" dirty="0">
                <a:latin typeface="Arial" panose="020B0604020202020204" pitchFamily="34" charset="0"/>
                <a:cs typeface="Arial" panose="020B0604020202020204" pitchFamily="34" charset="0"/>
              </a:rPr>
              <a:t>+</a:t>
            </a:r>
            <a:r>
              <a:rPr lang="en-US" sz="3600" b="1" i="1" dirty="0">
                <a:latin typeface="Arial" panose="020B0604020202020204" pitchFamily="34" charset="0"/>
                <a:cs typeface="Arial" panose="020B0604020202020204" pitchFamily="34" charset="0"/>
              </a:rPr>
              <a:t> Story</a:t>
            </a:r>
            <a:r>
              <a:rPr lang="en-US" sz="3600" b="1" dirty="0">
                <a:latin typeface="Arial" panose="020B0604020202020204" pitchFamily="34" charset="0"/>
                <a:cs typeface="Arial" panose="020B0604020202020204" pitchFamily="34" charset="0"/>
              </a:rPr>
              <a:t>”</a:t>
            </a:r>
            <a:endParaRPr lang="en-US" sz="3600" b="1" dirty="0"/>
          </a:p>
        </p:txBody>
      </p:sp>
    </p:spTree>
    <p:extLst>
      <p:ext uri="{BB962C8B-B14F-4D97-AF65-F5344CB8AC3E}">
        <p14:creationId xmlns:p14="http://schemas.microsoft.com/office/powerpoint/2010/main" val="1298087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8709" y="166621"/>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Fundamental NAD+ Stories</a:t>
            </a:r>
            <a:endParaRPr lang="en-US" sz="4400" dirty="0">
              <a:latin typeface="Algerian" panose="04020705040A02060702" pitchFamily="82" charset="0"/>
            </a:endParaRPr>
          </a:p>
        </p:txBody>
      </p:sp>
      <p:sp>
        <p:nvSpPr>
          <p:cNvPr id="8" name="Rectangle 7">
            <a:extLst>
              <a:ext uri="{FF2B5EF4-FFF2-40B4-BE49-F238E27FC236}">
                <a16:creationId xmlns:a16="http://schemas.microsoft.com/office/drawing/2014/main" id="{B1D248B0-7C71-401C-9641-7343215296AD}"/>
              </a:ext>
            </a:extLst>
          </p:cNvPr>
          <p:cNvSpPr/>
          <p:nvPr/>
        </p:nvSpPr>
        <p:spPr>
          <a:xfrm>
            <a:off x="3531960" y="685678"/>
            <a:ext cx="6288901" cy="646331"/>
          </a:xfrm>
          <a:prstGeom prst="rect">
            <a:avLst/>
          </a:prstGeom>
        </p:spPr>
        <p:txBody>
          <a:bodyPr wrap="none">
            <a:spAutoFit/>
          </a:bodyPr>
          <a:lstStyle/>
          <a:p>
            <a:r>
              <a:rPr lang="en-US" sz="3600" b="1" dirty="0">
                <a:latin typeface="Arial" panose="020B0604020202020204" pitchFamily="34" charset="0"/>
                <a:cs typeface="Arial" panose="020B0604020202020204" pitchFamily="34" charset="0"/>
              </a:rPr>
              <a:t>The “</a:t>
            </a:r>
            <a:r>
              <a:rPr lang="en-US" sz="3600" b="1" i="1" dirty="0">
                <a:latin typeface="Arial" panose="020B0604020202020204" pitchFamily="34" charset="0"/>
                <a:cs typeface="Arial" panose="020B0604020202020204" pitchFamily="34" charset="0"/>
              </a:rPr>
              <a:t>Declining NAD</a:t>
            </a:r>
            <a:r>
              <a:rPr lang="en-US" sz="3600" b="1" i="1" baseline="30000" dirty="0">
                <a:latin typeface="Arial" panose="020B0604020202020204" pitchFamily="34" charset="0"/>
                <a:cs typeface="Arial" panose="020B0604020202020204" pitchFamily="34" charset="0"/>
              </a:rPr>
              <a:t>+</a:t>
            </a:r>
            <a:r>
              <a:rPr lang="en-US" sz="3600" b="1" i="1" dirty="0">
                <a:latin typeface="Arial" panose="020B0604020202020204" pitchFamily="34" charset="0"/>
                <a:cs typeface="Arial" panose="020B0604020202020204" pitchFamily="34" charset="0"/>
              </a:rPr>
              <a:t> Story</a:t>
            </a:r>
            <a:r>
              <a:rPr lang="en-US" sz="3600" b="1" dirty="0">
                <a:latin typeface="Arial" panose="020B0604020202020204" pitchFamily="34" charset="0"/>
                <a:cs typeface="Arial" panose="020B0604020202020204" pitchFamily="34" charset="0"/>
              </a:rPr>
              <a:t>”</a:t>
            </a:r>
            <a:endParaRPr lang="en-US" sz="3600" b="1" dirty="0"/>
          </a:p>
        </p:txBody>
      </p:sp>
      <p:pic>
        <p:nvPicPr>
          <p:cNvPr id="2" name="Picture 1">
            <a:extLst>
              <a:ext uri="{FF2B5EF4-FFF2-40B4-BE49-F238E27FC236}">
                <a16:creationId xmlns:a16="http://schemas.microsoft.com/office/drawing/2014/main" id="{5F90DB3B-1964-4BCE-AA14-6BC696AC624F}"/>
              </a:ext>
            </a:extLst>
          </p:cNvPr>
          <p:cNvPicPr>
            <a:picLocks noChangeAspect="1"/>
          </p:cNvPicPr>
          <p:nvPr/>
        </p:nvPicPr>
        <p:blipFill>
          <a:blip r:embed="rId2"/>
          <a:stretch>
            <a:fillRect/>
          </a:stretch>
        </p:blipFill>
        <p:spPr>
          <a:xfrm>
            <a:off x="6169834" y="1621365"/>
            <a:ext cx="5217570" cy="4929706"/>
          </a:xfrm>
          <a:prstGeom prst="rect">
            <a:avLst/>
          </a:prstGeom>
        </p:spPr>
      </p:pic>
      <p:sp>
        <p:nvSpPr>
          <p:cNvPr id="3" name="Rectangle 2">
            <a:extLst>
              <a:ext uri="{FF2B5EF4-FFF2-40B4-BE49-F238E27FC236}">
                <a16:creationId xmlns:a16="http://schemas.microsoft.com/office/drawing/2014/main" id="{0EBDC8FB-5A31-4088-85AD-ED429CA91F1C}"/>
              </a:ext>
            </a:extLst>
          </p:cNvPr>
          <p:cNvSpPr/>
          <p:nvPr/>
        </p:nvSpPr>
        <p:spPr>
          <a:xfrm>
            <a:off x="1535025" y="1846410"/>
            <a:ext cx="3790122" cy="1569660"/>
          </a:xfrm>
          <a:prstGeom prst="rect">
            <a:avLst/>
          </a:prstGeom>
        </p:spPr>
        <p:txBody>
          <a:bodyPr wrap="square">
            <a:spAutoFit/>
          </a:bodyPr>
          <a:lstStyle/>
          <a:p>
            <a:pPr marL="118872" indent="0">
              <a:buFont typeface="Wingdings 2"/>
              <a:buNone/>
            </a:pPr>
            <a:r>
              <a:rPr lang="en-US" altLang="en-US" sz="2400" b="1" u="sng" dirty="0">
                <a:ea typeface="Calibri" panose="020F0502020204030204" pitchFamily="34" charset="0"/>
                <a:cs typeface="Arial" panose="020B0604020202020204" pitchFamily="34" charset="0"/>
              </a:rPr>
              <a:t>Nice Normal Tale: </a:t>
            </a:r>
          </a:p>
          <a:p>
            <a:pPr marL="118872" indent="0">
              <a:buFont typeface="Wingdings 2"/>
              <a:buNone/>
            </a:pPr>
            <a:r>
              <a:rPr lang="en-US" altLang="en-US" b="1" dirty="0">
                <a:ea typeface="Calibri" panose="020F0502020204030204" pitchFamily="34" charset="0"/>
                <a:cs typeface="Arial" panose="020B0604020202020204" pitchFamily="34" charset="0"/>
              </a:rPr>
              <a:t>When the </a:t>
            </a:r>
            <a:r>
              <a:rPr lang="en-US" altLang="en-US" b="1" dirty="0" err="1">
                <a:ea typeface="Calibri" panose="020F0502020204030204" pitchFamily="34" charset="0"/>
                <a:cs typeface="Arial" panose="020B0604020202020204" pitchFamily="34" charset="0"/>
              </a:rPr>
              <a:t>nad</a:t>
            </a:r>
            <a:r>
              <a:rPr lang="en-US" altLang="en-US" b="1" dirty="0">
                <a:ea typeface="Calibri" panose="020F0502020204030204" pitchFamily="34" charset="0"/>
                <a:cs typeface="Arial" panose="020B0604020202020204" pitchFamily="34" charset="0"/>
              </a:rPr>
              <a:t> salvage cycle </a:t>
            </a:r>
          </a:p>
          <a:p>
            <a:pPr marL="118872" indent="0">
              <a:buFont typeface="Wingdings 2"/>
              <a:buNone/>
            </a:pPr>
            <a:r>
              <a:rPr lang="en-US" altLang="en-US" b="1" dirty="0">
                <a:ea typeface="Calibri" panose="020F0502020204030204" pitchFamily="34" charset="0"/>
                <a:cs typeface="Arial" panose="020B0604020202020204" pitchFamily="34" charset="0"/>
              </a:rPr>
              <a:t>is working well and there is </a:t>
            </a:r>
          </a:p>
          <a:p>
            <a:pPr marL="118872" indent="0">
              <a:buFont typeface="Wingdings 2"/>
              <a:buNone/>
            </a:pPr>
            <a:r>
              <a:rPr lang="en-US" altLang="en-US" b="1" dirty="0">
                <a:ea typeface="Calibri" panose="020F0502020204030204" pitchFamily="34" charset="0"/>
                <a:cs typeface="Arial" panose="020B0604020202020204" pitchFamily="34" charset="0"/>
              </a:rPr>
              <a:t>plenty of sirt1, lots of good </a:t>
            </a:r>
          </a:p>
          <a:p>
            <a:pPr marL="118872" indent="0">
              <a:buFont typeface="Wingdings 2"/>
              <a:buNone/>
            </a:pPr>
            <a:r>
              <a:rPr lang="en-US" altLang="en-US" b="1" dirty="0">
                <a:ea typeface="Calibri" panose="020F0502020204030204" pitchFamily="34" charset="0"/>
                <a:cs typeface="Arial" panose="020B0604020202020204" pitchFamily="34" charset="0"/>
              </a:rPr>
              <a:t>stuff happens</a:t>
            </a:r>
            <a:r>
              <a:rPr lang="en-US" altLang="en-US" b="1" dirty="0">
                <a:solidFill>
                  <a:srgbClr val="FFFF00"/>
                </a:solidFill>
                <a:ea typeface="Calibri" panose="020F0502020204030204" pitchFamily="34" charset="0"/>
                <a:cs typeface="Arial" panose="020B0604020202020204" pitchFamily="34" charset="0"/>
              </a:rPr>
              <a:t>.</a:t>
            </a:r>
          </a:p>
        </p:txBody>
      </p:sp>
      <p:sp>
        <p:nvSpPr>
          <p:cNvPr id="11" name="Rectangle 10">
            <a:extLst>
              <a:ext uri="{FF2B5EF4-FFF2-40B4-BE49-F238E27FC236}">
                <a16:creationId xmlns:a16="http://schemas.microsoft.com/office/drawing/2014/main" id="{FFEAECAC-0241-4760-AE4E-BC35EB98FA63}"/>
              </a:ext>
            </a:extLst>
          </p:cNvPr>
          <p:cNvSpPr/>
          <p:nvPr/>
        </p:nvSpPr>
        <p:spPr>
          <a:xfrm>
            <a:off x="1513049" y="4531741"/>
            <a:ext cx="3790122" cy="2369880"/>
          </a:xfrm>
          <a:prstGeom prst="rect">
            <a:avLst/>
          </a:prstGeom>
        </p:spPr>
        <p:txBody>
          <a:bodyPr wrap="square">
            <a:spAutoFit/>
          </a:bodyPr>
          <a:lstStyle/>
          <a:p>
            <a:pPr marL="118872" indent="0">
              <a:buFont typeface="Wingdings 2"/>
              <a:buNone/>
            </a:pPr>
            <a:r>
              <a:rPr lang="en-US" altLang="en-US" sz="2400" b="1" u="sng" dirty="0">
                <a:ea typeface="Calibri" panose="020F0502020204030204" pitchFamily="34" charset="0"/>
                <a:cs typeface="Arial" panose="020B0604020202020204" pitchFamily="34" charset="0"/>
              </a:rPr>
              <a:t>Scary, Horrible Tale: </a:t>
            </a:r>
          </a:p>
          <a:p>
            <a:pPr marL="118872" indent="0">
              <a:buFont typeface="Wingdings 2"/>
              <a:buNone/>
            </a:pPr>
            <a:r>
              <a:rPr lang="en-US" altLang="en-US" sz="2000" dirty="0">
                <a:ea typeface="Calibri" panose="020F0502020204030204" pitchFamily="34" charset="0"/>
                <a:cs typeface="Arial" panose="020B0604020202020204" pitchFamily="34" charset="0"/>
              </a:rPr>
              <a:t>When NAD+ is scarce due to aging, sickness, </a:t>
            </a:r>
            <a:r>
              <a:rPr lang="en-US" altLang="en-US" sz="2000" dirty="0" err="1">
                <a:ea typeface="Calibri" panose="020F0502020204030204" pitchFamily="34" charset="0"/>
                <a:cs typeface="Arial" panose="020B0604020202020204" pitchFamily="34" charset="0"/>
              </a:rPr>
              <a:t>competiton</a:t>
            </a:r>
            <a:r>
              <a:rPr lang="en-US" altLang="en-US" sz="2000" dirty="0">
                <a:ea typeface="Calibri" panose="020F0502020204030204" pitchFamily="34" charset="0"/>
                <a:cs typeface="Arial" panose="020B0604020202020204" pitchFamily="34" charset="0"/>
              </a:rPr>
              <a:t> or </a:t>
            </a:r>
            <a:r>
              <a:rPr lang="en-US" altLang="en-US" sz="2000" dirty="0" err="1">
                <a:ea typeface="Calibri" panose="020F0502020204030204" pitchFamily="34" charset="0"/>
                <a:cs typeface="Arial" panose="020B0604020202020204" pitchFamily="34" charset="0"/>
              </a:rPr>
              <a:t>pac</a:t>
            </a:r>
            <a:r>
              <a:rPr lang="en-US" altLang="en-US" sz="2000" dirty="0">
                <a:ea typeface="Calibri" panose="020F0502020204030204" pitchFamily="34" charset="0"/>
                <a:cs typeface="Arial" panose="020B0604020202020204" pitchFamily="34" charset="0"/>
              </a:rPr>
              <a:t>-men factors, and sirt1 is scarce, expect the opposite consequence</a:t>
            </a:r>
          </a:p>
          <a:p>
            <a:pPr marL="118872" indent="0">
              <a:buFont typeface="Wingdings 2"/>
              <a:buNone/>
            </a:pPr>
            <a:endParaRPr lang="en-US" altLang="en-US" sz="2400" b="1" u="sng" dirty="0">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585E55AC-1C1D-4E25-8895-8FDC4BD1DC5C}"/>
              </a:ext>
            </a:extLst>
          </p:cNvPr>
          <p:cNvSpPr/>
          <p:nvPr/>
        </p:nvSpPr>
        <p:spPr>
          <a:xfrm>
            <a:off x="1564164" y="3650740"/>
            <a:ext cx="2854489" cy="646331"/>
          </a:xfrm>
          <a:prstGeom prst="rect">
            <a:avLst/>
          </a:prstGeom>
        </p:spPr>
        <p:txBody>
          <a:bodyPr wrap="square">
            <a:spAutoFit/>
          </a:bodyPr>
          <a:lstStyle/>
          <a:p>
            <a:pPr marL="118872" indent="0">
              <a:buFont typeface="Wingdings 2"/>
              <a:buNone/>
            </a:pPr>
            <a:r>
              <a:rPr lang="en-US" altLang="en-US" b="1" dirty="0">
                <a:solidFill>
                  <a:srgbClr val="FFFF00"/>
                </a:solidFill>
                <a:latin typeface="Arial" panose="020B0604020202020204" pitchFamily="34" charset="0"/>
                <a:ea typeface="Calibri" panose="020F0502020204030204" pitchFamily="34" charset="0"/>
                <a:cs typeface="Arial" panose="020B0604020202020204" pitchFamily="34" charset="0"/>
              </a:rPr>
              <a:t>Even when triggered</a:t>
            </a:r>
          </a:p>
          <a:p>
            <a:pPr marL="118872" indent="0">
              <a:buFont typeface="Wingdings 2"/>
              <a:buNone/>
            </a:pPr>
            <a:r>
              <a:rPr lang="en-US" altLang="en-US" b="1" dirty="0">
                <a:solidFill>
                  <a:srgbClr val="FFFF00"/>
                </a:solidFill>
                <a:latin typeface="Arial" panose="020B0604020202020204" pitchFamily="34" charset="0"/>
                <a:ea typeface="Calibri" panose="020F0502020204030204" pitchFamily="34" charset="0"/>
                <a:cs typeface="Arial" panose="020B0604020202020204" pitchFamily="34" charset="0"/>
              </a:rPr>
              <a:t>By inflammation</a:t>
            </a:r>
          </a:p>
        </p:txBody>
      </p:sp>
      <p:sp>
        <p:nvSpPr>
          <p:cNvPr id="12" name="Arrow: Right 11">
            <a:extLst>
              <a:ext uri="{FF2B5EF4-FFF2-40B4-BE49-F238E27FC236}">
                <a16:creationId xmlns:a16="http://schemas.microsoft.com/office/drawing/2014/main" id="{8545F76A-5639-423A-96C8-AFC792B20B86}"/>
              </a:ext>
            </a:extLst>
          </p:cNvPr>
          <p:cNvSpPr/>
          <p:nvPr/>
        </p:nvSpPr>
        <p:spPr>
          <a:xfrm>
            <a:off x="4279742" y="3740451"/>
            <a:ext cx="1587184" cy="44765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4178781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4" grpId="0"/>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8709" y="250147"/>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Fundamental NAD+ Stories</a:t>
            </a:r>
            <a:endParaRPr lang="en-US" sz="4400" dirty="0">
              <a:latin typeface="Algerian" panose="04020705040A02060702" pitchFamily="82" charset="0"/>
            </a:endParaRPr>
          </a:p>
        </p:txBody>
      </p:sp>
      <p:pic>
        <p:nvPicPr>
          <p:cNvPr id="4" name="Picture 3" descr="Image result for competition in the cell for NAD">
            <a:extLst>
              <a:ext uri="{FF2B5EF4-FFF2-40B4-BE49-F238E27FC236}">
                <a16:creationId xmlns:a16="http://schemas.microsoft.com/office/drawing/2014/main" id="{3B120A53-2257-4129-8CE7-FB4D1298AB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1230" y="2047753"/>
            <a:ext cx="7477452" cy="410740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0E16E9F-78EE-43B7-8322-A1C5C0BFDDAA}"/>
              </a:ext>
            </a:extLst>
          </p:cNvPr>
          <p:cNvSpPr/>
          <p:nvPr/>
        </p:nvSpPr>
        <p:spPr>
          <a:xfrm>
            <a:off x="3875324" y="849355"/>
            <a:ext cx="5543441" cy="646331"/>
          </a:xfrm>
          <a:prstGeom prst="rect">
            <a:avLst/>
          </a:prstGeom>
        </p:spPr>
        <p:txBody>
          <a:bodyPr wrap="none">
            <a:spAutoFit/>
          </a:bodyPr>
          <a:lstStyle/>
          <a:p>
            <a:r>
              <a:rPr lang="en-US" sz="3600" dirty="0"/>
              <a:t>The “Declining NAD+ Story”</a:t>
            </a:r>
          </a:p>
        </p:txBody>
      </p:sp>
      <p:sp>
        <p:nvSpPr>
          <p:cNvPr id="12" name="Rectangle 11">
            <a:extLst>
              <a:ext uri="{FF2B5EF4-FFF2-40B4-BE49-F238E27FC236}">
                <a16:creationId xmlns:a16="http://schemas.microsoft.com/office/drawing/2014/main" id="{0949E92C-1CA2-4DE5-BAFB-5C5508605598}"/>
              </a:ext>
            </a:extLst>
          </p:cNvPr>
          <p:cNvSpPr/>
          <p:nvPr/>
        </p:nvSpPr>
        <p:spPr>
          <a:xfrm>
            <a:off x="1077213" y="2094894"/>
            <a:ext cx="3154017" cy="4524315"/>
          </a:xfrm>
          <a:prstGeom prst="rect">
            <a:avLst/>
          </a:prstGeom>
        </p:spPr>
        <p:txBody>
          <a:bodyPr wrap="square">
            <a:spAutoFit/>
          </a:bodyPr>
          <a:lstStyle/>
          <a:p>
            <a:pPr marL="285750" indent="-285750">
              <a:buFont typeface="Arial" panose="020B0604020202020204" pitchFamily="34" charset="0"/>
              <a:buChar char="•"/>
            </a:pPr>
            <a:r>
              <a:rPr lang="en-US" dirty="0"/>
              <a:t>With aging there is </a:t>
            </a:r>
          </a:p>
          <a:p>
            <a:r>
              <a:rPr lang="en-US" dirty="0"/>
              <a:t>      not enough NAD+ </a:t>
            </a:r>
          </a:p>
          <a:p>
            <a:r>
              <a:rPr lang="en-US" dirty="0"/>
              <a:t>      to </a:t>
            </a:r>
            <a:r>
              <a:rPr lang="en-US" dirty="0" err="1"/>
              <a:t>satify</a:t>
            </a:r>
            <a:r>
              <a:rPr lang="en-US" dirty="0"/>
              <a:t> the multiple</a:t>
            </a:r>
            <a:br>
              <a:rPr lang="en-US" dirty="0"/>
            </a:br>
            <a:r>
              <a:rPr lang="en-US" dirty="0"/>
              <a:t>     needs for it.  its usages</a:t>
            </a:r>
          </a:p>
          <a:p>
            <a:r>
              <a:rPr lang="en-US" dirty="0"/>
              <a:t>     in the body are triggered </a:t>
            </a:r>
          </a:p>
          <a:p>
            <a:r>
              <a:rPr lang="en-US" dirty="0"/>
              <a:t>     and rationed, with </a:t>
            </a:r>
          </a:p>
          <a:p>
            <a:r>
              <a:rPr lang="en-US" dirty="0"/>
              <a:t>     negative </a:t>
            </a:r>
            <a:r>
              <a:rPr lang="en-US" dirty="0" err="1"/>
              <a:t>conseques</a:t>
            </a:r>
            <a:r>
              <a:rPr lang="en-US" dirty="0"/>
              <a:t> </a:t>
            </a:r>
          </a:p>
          <a:p>
            <a:r>
              <a:rPr lang="en-US" dirty="0"/>
              <a:t>      across the body.</a:t>
            </a:r>
          </a:p>
          <a:p>
            <a:endParaRPr lang="en-US" dirty="0"/>
          </a:p>
          <a:p>
            <a:pPr marL="285750" indent="-285750">
              <a:buFont typeface="Arial" panose="020B0604020202020204" pitchFamily="34" charset="0"/>
              <a:buChar char="•"/>
            </a:pPr>
            <a:r>
              <a:rPr lang="en-US" dirty="0"/>
              <a:t>Declining NAD+ Induces a </a:t>
            </a:r>
            <a:r>
              <a:rPr lang="en-US" dirty="0" err="1"/>
              <a:t>Pseudohypoxic</a:t>
            </a:r>
            <a:r>
              <a:rPr lang="en-US" dirty="0"/>
              <a:t> State Disrupting Nuclear-Mitochondrial Communication during Aging</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004145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304072" y="250147"/>
            <a:ext cx="2115397"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8709" y="250147"/>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Fundamental NAD+ Stories</a:t>
            </a:r>
            <a:endParaRPr lang="en-US" sz="4400" dirty="0">
              <a:latin typeface="Algerian" panose="04020705040A02060702" pitchFamily="82" charset="0"/>
            </a:endParaRPr>
          </a:p>
        </p:txBody>
      </p:sp>
      <p:pic>
        <p:nvPicPr>
          <p:cNvPr id="4" name="Picture 3" descr="Unlabelled figure">
            <a:extLst>
              <a:ext uri="{FF2B5EF4-FFF2-40B4-BE49-F238E27FC236}">
                <a16:creationId xmlns:a16="http://schemas.microsoft.com/office/drawing/2014/main" id="{1AD3223A-BBE9-49C8-8997-A66C03A876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2555" y="1889826"/>
            <a:ext cx="4846794" cy="39420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6C2D157-D953-426F-AD9F-A2F14239E659}"/>
              </a:ext>
            </a:extLst>
          </p:cNvPr>
          <p:cNvSpPr/>
          <p:nvPr/>
        </p:nvSpPr>
        <p:spPr>
          <a:xfrm>
            <a:off x="1361770" y="2934603"/>
            <a:ext cx="4846794" cy="3785652"/>
          </a:xfrm>
          <a:prstGeom prst="rect">
            <a:avLst/>
          </a:prstGeom>
        </p:spPr>
        <p:txBody>
          <a:bodyPr wrap="square">
            <a:spAutoFit/>
          </a:bodyPr>
          <a:lstStyle/>
          <a:p>
            <a:pPr marL="285750" indent="-285750">
              <a:buFont typeface="Arial" panose="020B0604020202020204" pitchFamily="34" charset="0"/>
              <a:buChar char="•"/>
            </a:pPr>
            <a:r>
              <a:rPr lang="en-US" dirty="0"/>
              <a:t>A specific decline in mitochondrially</a:t>
            </a:r>
          </a:p>
          <a:p>
            <a:r>
              <a:rPr lang="en-US" dirty="0"/>
              <a:t>       encoded genes occurs w/muscle aging        </a:t>
            </a:r>
          </a:p>
          <a:p>
            <a:endParaRPr lang="en-US" sz="800" dirty="0"/>
          </a:p>
          <a:p>
            <a:pPr marL="285750" indent="-285750">
              <a:buFont typeface="Arial" panose="020B0604020202020204" pitchFamily="34" charset="0"/>
              <a:buChar char="•"/>
            </a:pPr>
            <a:r>
              <a:rPr lang="en-US" dirty="0"/>
              <a:t>Nuclear NAD+ levels regulate mitochondrial </a:t>
            </a:r>
          </a:p>
          <a:p>
            <a:r>
              <a:rPr lang="en-US" dirty="0"/>
              <a:t>       homeostasis independently of PGC-1</a:t>
            </a:r>
            <a:r>
              <a:rPr lang="el-GR" dirty="0"/>
              <a:t>α/β</a:t>
            </a:r>
            <a:endParaRPr lang="en-US" dirty="0"/>
          </a:p>
          <a:p>
            <a:endParaRPr lang="el-GR" sz="800" dirty="0"/>
          </a:p>
          <a:p>
            <a:pPr marL="285750" indent="-285750">
              <a:buFont typeface="Arial" panose="020B0604020202020204" pitchFamily="34" charset="0"/>
              <a:buChar char="•"/>
            </a:pPr>
            <a:r>
              <a:rPr lang="en-US" dirty="0"/>
              <a:t>Declining NAD+ during aging causes </a:t>
            </a:r>
          </a:p>
          <a:p>
            <a:r>
              <a:rPr lang="en-US" dirty="0"/>
              <a:t>      pseudohypoxia, which disrupts OXPHOS </a:t>
            </a:r>
          </a:p>
          <a:p>
            <a:r>
              <a:rPr lang="en-US" dirty="0"/>
              <a:t>        function</a:t>
            </a:r>
          </a:p>
          <a:p>
            <a:endParaRPr lang="en-US" sz="800" dirty="0"/>
          </a:p>
          <a:p>
            <a:pPr marL="285750" indent="-285750">
              <a:buFont typeface="Arial" panose="020B0604020202020204" pitchFamily="34" charset="0"/>
              <a:buChar char="•"/>
            </a:pPr>
            <a:r>
              <a:rPr lang="en-US" sz="1000" dirty="0"/>
              <a:t> </a:t>
            </a:r>
            <a:r>
              <a:rPr lang="en-US" dirty="0"/>
              <a:t>Raising nuclear NAD+ in old mice with </a:t>
            </a:r>
          </a:p>
          <a:p>
            <a:r>
              <a:rPr lang="en-US" dirty="0"/>
              <a:t>       intraperitoneally administered NMN</a:t>
            </a:r>
          </a:p>
          <a:p>
            <a:r>
              <a:rPr lang="en-US" dirty="0"/>
              <a:t>       temporarily reversed pseudohypoxia </a:t>
            </a:r>
          </a:p>
          <a:p>
            <a:r>
              <a:rPr lang="en-US" dirty="0"/>
              <a:t>       and mitochondrial dysfunction</a:t>
            </a:r>
          </a:p>
          <a:p>
            <a:pPr marL="285750" indent="-285750">
              <a:buFont typeface="Arial" panose="020B0604020202020204" pitchFamily="34" charset="0"/>
              <a:buChar char="•"/>
            </a:pPr>
            <a:endParaRPr lang="en-US" dirty="0"/>
          </a:p>
        </p:txBody>
      </p:sp>
      <p:sp>
        <p:nvSpPr>
          <p:cNvPr id="8" name="Rectangle 7">
            <a:extLst>
              <a:ext uri="{FF2B5EF4-FFF2-40B4-BE49-F238E27FC236}">
                <a16:creationId xmlns:a16="http://schemas.microsoft.com/office/drawing/2014/main" id="{F3025D16-C839-4321-8161-7AFC5DD4C0BC}"/>
              </a:ext>
            </a:extLst>
          </p:cNvPr>
          <p:cNvSpPr/>
          <p:nvPr/>
        </p:nvSpPr>
        <p:spPr>
          <a:xfrm>
            <a:off x="6429295" y="5989734"/>
            <a:ext cx="5077839" cy="954107"/>
          </a:xfrm>
          <a:prstGeom prst="rect">
            <a:avLst/>
          </a:prstGeom>
        </p:spPr>
        <p:txBody>
          <a:bodyPr wrap="square">
            <a:spAutoFit/>
          </a:bodyPr>
          <a:lstStyle/>
          <a:p>
            <a:r>
              <a:rPr lang="en-US" sz="1400" u="sng" dirty="0"/>
              <a:t>Ref</a:t>
            </a:r>
            <a:r>
              <a:rPr lang="en-US" sz="1400" dirty="0"/>
              <a:t>: Gomes, et.al. Declining NAD+ Induces a </a:t>
            </a:r>
            <a:r>
              <a:rPr lang="en-US" sz="1400" dirty="0" err="1"/>
              <a:t>Pseudohypoxic</a:t>
            </a:r>
            <a:r>
              <a:rPr lang="en-US" sz="1400" dirty="0"/>
              <a:t> State Disrupting Nuclear-Mitochondrial Communication during Aging,</a:t>
            </a:r>
          </a:p>
          <a:p>
            <a:r>
              <a:rPr lang="en-US" sz="1400" dirty="0"/>
              <a:t>Cell, December, 2013, Volume 155, pp 1624-1638.</a:t>
            </a:r>
          </a:p>
          <a:p>
            <a:endParaRPr lang="en-US" sz="1400" dirty="0"/>
          </a:p>
        </p:txBody>
      </p:sp>
      <p:sp>
        <p:nvSpPr>
          <p:cNvPr id="9" name="Rectangle 8">
            <a:extLst>
              <a:ext uri="{FF2B5EF4-FFF2-40B4-BE49-F238E27FC236}">
                <a16:creationId xmlns:a16="http://schemas.microsoft.com/office/drawing/2014/main" id="{085EF5A1-7FCF-42C9-B95A-29D0CFF96707}"/>
              </a:ext>
            </a:extLst>
          </p:cNvPr>
          <p:cNvSpPr/>
          <p:nvPr/>
        </p:nvSpPr>
        <p:spPr>
          <a:xfrm>
            <a:off x="1740966" y="1889826"/>
            <a:ext cx="3381054" cy="800219"/>
          </a:xfrm>
          <a:prstGeom prst="rect">
            <a:avLst/>
          </a:prstGeom>
        </p:spPr>
        <p:txBody>
          <a:bodyPr wrap="none">
            <a:spAutoFit/>
          </a:bodyPr>
          <a:lstStyle/>
          <a:p>
            <a:pPr algn="ctr"/>
            <a:r>
              <a:rPr lang="en-US" sz="2400" u="sng" dirty="0">
                <a:solidFill>
                  <a:srgbClr val="FFFF00"/>
                </a:solidFill>
              </a:rPr>
              <a:t>Declining NAD</a:t>
            </a:r>
            <a:r>
              <a:rPr lang="en-US" sz="2400" u="sng" baseline="30000" dirty="0">
                <a:solidFill>
                  <a:srgbClr val="FFFF00"/>
                </a:solidFill>
              </a:rPr>
              <a:t>+</a:t>
            </a:r>
            <a:r>
              <a:rPr lang="en-US" sz="2400" u="sng" dirty="0">
                <a:solidFill>
                  <a:srgbClr val="FFFF00"/>
                </a:solidFill>
              </a:rPr>
              <a:t> in Aging</a:t>
            </a:r>
          </a:p>
          <a:p>
            <a:pPr algn="ctr"/>
            <a:r>
              <a:rPr lang="en-US" sz="2200" u="sng" dirty="0">
                <a:solidFill>
                  <a:srgbClr val="FFFF00"/>
                </a:solidFill>
              </a:rPr>
              <a:t>&amp; Mitochondrial </a:t>
            </a:r>
            <a:r>
              <a:rPr lang="en-US" sz="2200" u="sng" dirty="0" err="1">
                <a:solidFill>
                  <a:srgbClr val="FFFF00"/>
                </a:solidFill>
              </a:rPr>
              <a:t>Dysfuction</a:t>
            </a:r>
            <a:endParaRPr lang="en-US" sz="2200" u="sng" dirty="0">
              <a:solidFill>
                <a:srgbClr val="FFFF00"/>
              </a:solidFill>
            </a:endParaRPr>
          </a:p>
        </p:txBody>
      </p:sp>
      <p:sp>
        <p:nvSpPr>
          <p:cNvPr id="10" name="Rectangle 9">
            <a:extLst>
              <a:ext uri="{FF2B5EF4-FFF2-40B4-BE49-F238E27FC236}">
                <a16:creationId xmlns:a16="http://schemas.microsoft.com/office/drawing/2014/main" id="{462C797D-D3EC-4B70-9434-82BFC75E2872}"/>
              </a:ext>
            </a:extLst>
          </p:cNvPr>
          <p:cNvSpPr/>
          <p:nvPr/>
        </p:nvSpPr>
        <p:spPr>
          <a:xfrm>
            <a:off x="2466343" y="846763"/>
            <a:ext cx="8274638" cy="646331"/>
          </a:xfrm>
          <a:prstGeom prst="rect">
            <a:avLst/>
          </a:prstGeom>
        </p:spPr>
        <p:txBody>
          <a:bodyPr wrap="none">
            <a:spAutoFit/>
          </a:bodyPr>
          <a:lstStyle/>
          <a:p>
            <a:r>
              <a:rPr lang="en-US" sz="3600" dirty="0"/>
              <a:t>The “</a:t>
            </a:r>
            <a:r>
              <a:rPr lang="en-US" sz="3600" i="1" dirty="0"/>
              <a:t>Declining NAD</a:t>
            </a:r>
            <a:r>
              <a:rPr lang="en-US" sz="3600" i="1" baseline="30000" dirty="0"/>
              <a:t>+</a:t>
            </a:r>
            <a:r>
              <a:rPr lang="en-US" sz="3600" i="1" dirty="0"/>
              <a:t>-Pseudohypoxia Story</a:t>
            </a:r>
            <a:r>
              <a:rPr lang="en-US" sz="3600" dirty="0"/>
              <a:t>”</a:t>
            </a:r>
          </a:p>
        </p:txBody>
      </p:sp>
    </p:spTree>
    <p:extLst>
      <p:ext uri="{BB962C8B-B14F-4D97-AF65-F5344CB8AC3E}">
        <p14:creationId xmlns:p14="http://schemas.microsoft.com/office/powerpoint/2010/main" val="17693904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8709" y="250147"/>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Fundamental NAD+ Stories</a:t>
            </a:r>
            <a:endParaRPr lang="en-US" sz="4400" dirty="0">
              <a:latin typeface="Algerian" panose="04020705040A02060702" pitchFamily="82" charset="0"/>
            </a:endParaRPr>
          </a:p>
        </p:txBody>
      </p:sp>
      <p:pic>
        <p:nvPicPr>
          <p:cNvPr id="4" name="Picture 3">
            <a:extLst>
              <a:ext uri="{FF2B5EF4-FFF2-40B4-BE49-F238E27FC236}">
                <a16:creationId xmlns:a16="http://schemas.microsoft.com/office/drawing/2014/main" id="{3D88505F-32B8-4DD9-99FD-745CA8A5DF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827" y="1949428"/>
            <a:ext cx="5888567" cy="4335480"/>
          </a:xfrm>
          <a:prstGeom prst="rect">
            <a:avLst/>
          </a:prstGeom>
        </p:spPr>
      </p:pic>
      <p:sp>
        <p:nvSpPr>
          <p:cNvPr id="2" name="Rectangle 1">
            <a:extLst>
              <a:ext uri="{FF2B5EF4-FFF2-40B4-BE49-F238E27FC236}">
                <a16:creationId xmlns:a16="http://schemas.microsoft.com/office/drawing/2014/main" id="{8800EDB4-A137-44BA-9285-B3E07E92B27B}"/>
              </a:ext>
            </a:extLst>
          </p:cNvPr>
          <p:cNvSpPr/>
          <p:nvPr/>
        </p:nvSpPr>
        <p:spPr>
          <a:xfrm>
            <a:off x="1087014" y="2820918"/>
            <a:ext cx="4297786" cy="3785652"/>
          </a:xfrm>
          <a:prstGeom prst="rect">
            <a:avLst/>
          </a:prstGeom>
        </p:spPr>
        <p:txBody>
          <a:bodyPr wrap="square">
            <a:spAutoFit/>
          </a:bodyPr>
          <a:lstStyle/>
          <a:p>
            <a:pPr marL="404622" indent="-285750">
              <a:buFont typeface="Arial" panose="020B0604020202020204" pitchFamily="34" charset="0"/>
              <a:buChar char="•"/>
            </a:pPr>
            <a:r>
              <a:rPr lang="en-US" altLang="en-US" dirty="0"/>
              <a:t>Decline in nuclear NAD+ occurs</a:t>
            </a:r>
          </a:p>
          <a:p>
            <a:pPr marL="118872"/>
            <a:r>
              <a:rPr lang="en-US" altLang="en-US" dirty="0"/>
              <a:t>      with aging and overeating</a:t>
            </a:r>
          </a:p>
          <a:p>
            <a:pPr marL="118872"/>
            <a:endParaRPr lang="en-US" altLang="en-US" sz="800" dirty="0"/>
          </a:p>
          <a:p>
            <a:pPr marL="404622" indent="-285750">
              <a:buFont typeface="Arial" panose="020B0604020202020204" pitchFamily="34" charset="0"/>
              <a:buChar char="•"/>
            </a:pPr>
            <a:r>
              <a:rPr lang="en-US" altLang="en-US" dirty="0"/>
              <a:t>This produces a decline in SIRT1</a:t>
            </a:r>
          </a:p>
          <a:p>
            <a:pPr marL="118872"/>
            <a:r>
              <a:rPr lang="en-US" altLang="en-US" dirty="0"/>
              <a:t>      activity, which has 2 consequences:</a:t>
            </a:r>
          </a:p>
          <a:p>
            <a:pPr marL="576072" lvl="1"/>
            <a:r>
              <a:rPr lang="en-US" altLang="en-US" dirty="0"/>
              <a:t>      </a:t>
            </a:r>
            <a:r>
              <a:rPr lang="en-US" altLang="en-US" sz="1600" dirty="0"/>
              <a:t>1. HIF-1 stabilization</a:t>
            </a:r>
          </a:p>
          <a:p>
            <a:pPr marL="576072" lvl="1"/>
            <a:r>
              <a:rPr lang="en-US" altLang="en-US" sz="1600" dirty="0"/>
              <a:t>      2. Lack of deacetylation of PGC-1</a:t>
            </a:r>
            <a:r>
              <a:rPr lang="el-GR" altLang="en-US" sz="1600" dirty="0">
                <a:latin typeface="Calibri" panose="020F0502020204030204" pitchFamily="34" charset="0"/>
                <a:cs typeface="Calibri" panose="020F0502020204030204" pitchFamily="34" charset="0"/>
              </a:rPr>
              <a:t>α</a:t>
            </a:r>
            <a:endParaRPr lang="en-US" altLang="en-US" sz="1600" dirty="0"/>
          </a:p>
          <a:p>
            <a:pPr marL="118872"/>
            <a:endParaRPr lang="en-US" altLang="en-US" sz="800" dirty="0"/>
          </a:p>
          <a:p>
            <a:pPr marL="404622" indent="-285750">
              <a:buFont typeface="Arial" panose="020B0604020202020204" pitchFamily="34" charset="0"/>
              <a:buChar char="•"/>
            </a:pPr>
            <a:r>
              <a:rPr lang="en-US" altLang="en-US" dirty="0"/>
              <a:t>This inhibits c-</a:t>
            </a:r>
            <a:r>
              <a:rPr lang="en-US" altLang="en-US" dirty="0" err="1"/>
              <a:t>Myc</a:t>
            </a:r>
            <a:r>
              <a:rPr lang="en-US" altLang="en-US" dirty="0"/>
              <a:t> activation of</a:t>
            </a:r>
          </a:p>
          <a:p>
            <a:pPr marL="118872"/>
            <a:r>
              <a:rPr lang="en-US" altLang="en-US" dirty="0"/>
              <a:t>      TFAM, which is the transcription</a:t>
            </a:r>
          </a:p>
          <a:p>
            <a:pPr marL="118872"/>
            <a:r>
              <a:rPr lang="en-US" altLang="en-US" dirty="0"/>
              <a:t>      factor for mitochondrial genes</a:t>
            </a:r>
          </a:p>
          <a:p>
            <a:pPr marL="118872"/>
            <a:endParaRPr lang="en-US" altLang="en-US" sz="800" dirty="0"/>
          </a:p>
          <a:p>
            <a:pPr marL="404622" indent="-285750">
              <a:buFont typeface="Arial" panose="020B0604020202020204" pitchFamily="34" charset="0"/>
              <a:buChar char="•"/>
            </a:pPr>
            <a:r>
              <a:rPr lang="en-US" altLang="en-US" dirty="0"/>
              <a:t>Loss of PGC-1</a:t>
            </a:r>
            <a:r>
              <a:rPr lang="el-GR" altLang="en-US" dirty="0">
                <a:latin typeface="Calibri" panose="020F0502020204030204" pitchFamily="34" charset="0"/>
                <a:cs typeface="Calibri" panose="020F0502020204030204" pitchFamily="34" charset="0"/>
              </a:rPr>
              <a:t>α</a:t>
            </a:r>
            <a:r>
              <a:rPr lang="en-US" altLang="en-US" dirty="0"/>
              <a:t> activation further</a:t>
            </a:r>
          </a:p>
          <a:p>
            <a:pPr marL="118872"/>
            <a:r>
              <a:rPr lang="en-US" altLang="en-US" dirty="0"/>
              <a:t>      stops mitochondrial biogenesis</a:t>
            </a:r>
          </a:p>
          <a:p>
            <a:pPr>
              <a:buNone/>
            </a:pPr>
            <a:endParaRPr lang="en-US" dirty="0">
              <a:solidFill>
                <a:srgbClr val="FFFF00"/>
              </a:solidFill>
            </a:endParaRPr>
          </a:p>
        </p:txBody>
      </p:sp>
      <p:sp>
        <p:nvSpPr>
          <p:cNvPr id="7" name="Rectangle 6">
            <a:extLst>
              <a:ext uri="{FF2B5EF4-FFF2-40B4-BE49-F238E27FC236}">
                <a16:creationId xmlns:a16="http://schemas.microsoft.com/office/drawing/2014/main" id="{9247C147-12BA-4B0E-8A85-1FFC69093319}"/>
              </a:ext>
            </a:extLst>
          </p:cNvPr>
          <p:cNvSpPr/>
          <p:nvPr/>
        </p:nvSpPr>
        <p:spPr>
          <a:xfrm>
            <a:off x="2431837" y="847158"/>
            <a:ext cx="8274638" cy="646331"/>
          </a:xfrm>
          <a:prstGeom prst="rect">
            <a:avLst/>
          </a:prstGeom>
        </p:spPr>
        <p:txBody>
          <a:bodyPr wrap="none">
            <a:spAutoFit/>
          </a:bodyPr>
          <a:lstStyle/>
          <a:p>
            <a:r>
              <a:rPr lang="en-US" sz="3600" dirty="0"/>
              <a:t>The “</a:t>
            </a:r>
            <a:r>
              <a:rPr lang="en-US" sz="3600" i="1" dirty="0"/>
              <a:t>Declining NAD</a:t>
            </a:r>
            <a:r>
              <a:rPr lang="en-US" sz="3600" i="1" baseline="30000" dirty="0"/>
              <a:t>+</a:t>
            </a:r>
            <a:r>
              <a:rPr lang="en-US" sz="3600" i="1" dirty="0"/>
              <a:t>-Pseudohypoxia Story</a:t>
            </a:r>
            <a:r>
              <a:rPr lang="en-US" sz="3600" dirty="0"/>
              <a:t>”</a:t>
            </a:r>
          </a:p>
        </p:txBody>
      </p:sp>
      <p:sp>
        <p:nvSpPr>
          <p:cNvPr id="8" name="Rectangle 7">
            <a:extLst>
              <a:ext uri="{FF2B5EF4-FFF2-40B4-BE49-F238E27FC236}">
                <a16:creationId xmlns:a16="http://schemas.microsoft.com/office/drawing/2014/main" id="{21ACDF6F-919A-463E-8C87-57CE3C88F4E3}"/>
              </a:ext>
            </a:extLst>
          </p:cNvPr>
          <p:cNvSpPr/>
          <p:nvPr/>
        </p:nvSpPr>
        <p:spPr>
          <a:xfrm>
            <a:off x="1087014" y="1893928"/>
            <a:ext cx="4192173" cy="830997"/>
          </a:xfrm>
          <a:prstGeom prst="rect">
            <a:avLst/>
          </a:prstGeom>
        </p:spPr>
        <p:txBody>
          <a:bodyPr wrap="none">
            <a:spAutoFit/>
          </a:bodyPr>
          <a:lstStyle/>
          <a:p>
            <a:pPr algn="ctr"/>
            <a:r>
              <a:rPr lang="en-US" sz="2400" u="sng" dirty="0">
                <a:solidFill>
                  <a:srgbClr val="FFFF00"/>
                </a:solidFill>
              </a:rPr>
              <a:t>How a Decline In Nuclear NAD</a:t>
            </a:r>
            <a:r>
              <a:rPr lang="en-US" sz="2400" u="sng" baseline="30000" dirty="0">
                <a:solidFill>
                  <a:srgbClr val="FFFF00"/>
                </a:solidFill>
              </a:rPr>
              <a:t>+</a:t>
            </a:r>
            <a:r>
              <a:rPr lang="en-US" sz="2400" u="sng" dirty="0">
                <a:solidFill>
                  <a:srgbClr val="FFFF00"/>
                </a:solidFill>
              </a:rPr>
              <a:t> </a:t>
            </a:r>
          </a:p>
          <a:p>
            <a:pPr algn="ctr"/>
            <a:r>
              <a:rPr lang="en-US" sz="2400" u="sng" dirty="0">
                <a:solidFill>
                  <a:srgbClr val="FFFF00"/>
                </a:solidFill>
              </a:rPr>
              <a:t>Causes </a:t>
            </a:r>
            <a:r>
              <a:rPr lang="en-US" sz="2200" u="sng" dirty="0">
                <a:solidFill>
                  <a:srgbClr val="FFFF00"/>
                </a:solidFill>
              </a:rPr>
              <a:t>Mitochondrial </a:t>
            </a:r>
            <a:r>
              <a:rPr lang="en-US" sz="2200" u="sng" dirty="0" err="1">
                <a:solidFill>
                  <a:srgbClr val="FFFF00"/>
                </a:solidFill>
              </a:rPr>
              <a:t>Dysfuction</a:t>
            </a:r>
            <a:endParaRPr lang="en-US" sz="2200" u="sng" dirty="0">
              <a:solidFill>
                <a:srgbClr val="FFFF00"/>
              </a:solidFill>
            </a:endParaRPr>
          </a:p>
        </p:txBody>
      </p:sp>
    </p:spTree>
    <p:extLst>
      <p:ext uri="{BB962C8B-B14F-4D97-AF65-F5344CB8AC3E}">
        <p14:creationId xmlns:p14="http://schemas.microsoft.com/office/powerpoint/2010/main" val="1173661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BD599-B41E-4B28-89A3-2592AC713461}"/>
              </a:ext>
            </a:extLst>
          </p:cNvPr>
          <p:cNvSpPr>
            <a:spLocks noGrp="1"/>
          </p:cNvSpPr>
          <p:nvPr>
            <p:ph type="ctrTitle"/>
          </p:nvPr>
        </p:nvSpPr>
        <p:spPr>
          <a:xfrm>
            <a:off x="2257426" y="239782"/>
            <a:ext cx="9226534" cy="819150"/>
          </a:xfrm>
        </p:spPr>
        <p:txBody>
          <a:bodyPr anchor="ctr">
            <a:normAutofit fontScale="90000"/>
          </a:bodyPr>
          <a:lstStyle/>
          <a:p>
            <a:pPr algn="ctr"/>
            <a:r>
              <a:rPr lang="en-US" altLang="en-US" sz="4400" dirty="0">
                <a:solidFill>
                  <a:srgbClr val="FF0000"/>
                </a:solidFill>
                <a:latin typeface="Algerian" panose="04020705040A02060702" pitchFamily="82" charset="0"/>
                <a:ea typeface="Calibri" panose="020F0502020204030204" pitchFamily="34" charset="0"/>
                <a:cs typeface="Arial" panose="020B0604020202020204" pitchFamily="34" charset="0"/>
              </a:rPr>
              <a:t>THE </a:t>
            </a:r>
            <a:r>
              <a:rPr lang="en-US" altLang="en-US" sz="4400" dirty="0">
                <a:solidFill>
                  <a:srgbClr val="FFFF00"/>
                </a:solidFill>
                <a:latin typeface="Algerian" panose="04020705040A02060702" pitchFamily="82" charset="0"/>
                <a:ea typeface="Calibri" panose="020F0502020204030204" pitchFamily="34" charset="0"/>
                <a:cs typeface="Arial" panose="020B0604020202020204" pitchFamily="34" charset="0"/>
              </a:rPr>
              <a:t>Low NAD</a:t>
            </a:r>
            <a:r>
              <a:rPr lang="en-US" altLang="en-US" sz="4400" baseline="30000" dirty="0">
                <a:solidFill>
                  <a:srgbClr val="FFFF00"/>
                </a:solidFill>
                <a:latin typeface="Algerian" panose="04020705040A02060702" pitchFamily="82" charset="0"/>
                <a:ea typeface="Calibri" panose="020F0502020204030204" pitchFamily="34" charset="0"/>
                <a:cs typeface="Arial" panose="020B0604020202020204" pitchFamily="34" charset="0"/>
              </a:rPr>
              <a:t>+</a:t>
            </a:r>
            <a:r>
              <a:rPr lang="en-US" altLang="en-US" sz="4400" dirty="0">
                <a:solidFill>
                  <a:srgbClr val="FFFF00"/>
                </a:solidFill>
                <a:latin typeface="Algerian" panose="04020705040A02060702" pitchFamily="82" charset="0"/>
                <a:ea typeface="Calibri" panose="020F0502020204030204" pitchFamily="34" charset="0"/>
                <a:cs typeface="Arial" panose="020B0604020202020204" pitchFamily="34" charset="0"/>
              </a:rPr>
              <a:t> </a:t>
            </a:r>
            <a:r>
              <a:rPr lang="en-US" altLang="en-US" sz="4400" dirty="0">
                <a:solidFill>
                  <a:srgbClr val="FF0000"/>
                </a:solidFill>
                <a:latin typeface="Algerian" panose="04020705040A02060702" pitchFamily="82" charset="0"/>
                <a:ea typeface="Calibri" panose="020F0502020204030204" pitchFamily="34" charset="0"/>
                <a:cs typeface="Arial" panose="020B0604020202020204" pitchFamily="34" charset="0"/>
              </a:rPr>
              <a:t>CHAMBER OF HORRORS</a:t>
            </a:r>
            <a:endParaRPr lang="en-US" sz="4400" dirty="0">
              <a:solidFill>
                <a:srgbClr val="FF0000"/>
              </a:solidFill>
            </a:endParaRPr>
          </a:p>
        </p:txBody>
      </p:sp>
      <p:sp>
        <p:nvSpPr>
          <p:cNvPr id="3" name="Subtitle 2">
            <a:extLst>
              <a:ext uri="{FF2B5EF4-FFF2-40B4-BE49-F238E27FC236}">
                <a16:creationId xmlns:a16="http://schemas.microsoft.com/office/drawing/2014/main" id="{213F3FDB-1FA7-41A5-ABDE-4331F0765195}"/>
              </a:ext>
            </a:extLst>
          </p:cNvPr>
          <p:cNvSpPr>
            <a:spLocks noGrp="1"/>
          </p:cNvSpPr>
          <p:nvPr>
            <p:ph type="subTitle" idx="1"/>
          </p:nvPr>
        </p:nvSpPr>
        <p:spPr>
          <a:xfrm>
            <a:off x="692899" y="1421005"/>
            <a:ext cx="5013840" cy="5560026"/>
          </a:xfrm>
        </p:spPr>
        <p:txBody>
          <a:bodyPr anchor="ctr">
            <a:normAutofit/>
          </a:bodyPr>
          <a:lstStyle/>
          <a:p>
            <a:pPr marL="342900" lvl="0" indent="-342900">
              <a:lnSpc>
                <a:spcPct val="100000"/>
              </a:lnSpc>
              <a:spcAft>
                <a:spcPts val="600"/>
              </a:spcAft>
              <a:buFont typeface="Arial" panose="020B0604020202020204" pitchFamily="34" charset="0"/>
              <a:buChar char="•"/>
            </a:pPr>
            <a:r>
              <a:rPr lang="en-US" b="1" i="0" dirty="0">
                <a:effectLst>
                  <a:outerShdw blurRad="38100" dist="38100" dir="2700000" algn="tl">
                    <a:srgbClr val="000000">
                      <a:alpha val="43137"/>
                    </a:srgbClr>
                  </a:outerShdw>
                </a:effectLst>
              </a:rPr>
              <a:t>Inadequate </a:t>
            </a:r>
            <a:r>
              <a:rPr lang="en-US" b="1" i="0" dirty="0" err="1">
                <a:effectLst>
                  <a:outerShdw blurRad="38100" dist="38100" dir="2700000" algn="tl">
                    <a:srgbClr val="000000">
                      <a:alpha val="43137"/>
                    </a:srgbClr>
                  </a:outerShdw>
                </a:effectLst>
              </a:rPr>
              <a:t>Sirtuin</a:t>
            </a:r>
            <a:r>
              <a:rPr lang="en-US" b="1" i="0" dirty="0">
                <a:effectLst>
                  <a:outerShdw blurRad="38100" dist="38100" dir="2700000" algn="tl">
                    <a:srgbClr val="000000">
                      <a:alpha val="43137"/>
                    </a:srgbClr>
                  </a:outerShdw>
                </a:effectLst>
              </a:rPr>
              <a:t> function </a:t>
            </a:r>
            <a:r>
              <a:rPr lang="en-US" sz="1800" i="0" dirty="0">
                <a:effectLst>
                  <a:outerShdw blurRad="38100" dist="38100" dir="2700000" algn="tl">
                    <a:srgbClr val="000000">
                      <a:alpha val="43137"/>
                    </a:srgbClr>
                  </a:outerShdw>
                </a:effectLst>
              </a:rPr>
              <a:t>– SIRT1, SIRT2,  SIRT3, SIRT4, SIRT5, SIRT6, SIRT7</a:t>
            </a:r>
          </a:p>
          <a:p>
            <a:pPr marL="342900" lvl="0" indent="-342900">
              <a:lnSpc>
                <a:spcPct val="104000"/>
              </a:lnSpc>
              <a:spcAft>
                <a:spcPts val="600"/>
              </a:spcAft>
              <a:buFont typeface="Arial" panose="020B0604020202020204" pitchFamily="34" charset="0"/>
              <a:buChar char="•"/>
            </a:pPr>
            <a:r>
              <a:rPr lang="en-US" b="1" i="0" dirty="0">
                <a:effectLst>
                  <a:outerShdw blurRad="38100" dist="38100" dir="2700000" algn="tl">
                    <a:srgbClr val="000000">
                      <a:alpha val="43137"/>
                    </a:srgbClr>
                  </a:outerShdw>
                </a:effectLst>
              </a:rPr>
              <a:t>Inadequate PARP function </a:t>
            </a:r>
            <a:r>
              <a:rPr lang="en-US" sz="1800" i="0" dirty="0">
                <a:effectLst>
                  <a:outerShdw blurRad="38100" dist="38100" dir="2700000" algn="tl">
                    <a:srgbClr val="000000">
                      <a:alpha val="43137"/>
                    </a:srgbClr>
                  </a:outerShdw>
                </a:effectLst>
              </a:rPr>
              <a:t>– PARP1, PARP2,  PARP3, etc. </a:t>
            </a:r>
            <a:r>
              <a:rPr lang="en-US" sz="1800" i="0" dirty="0" err="1">
                <a:effectLst>
                  <a:outerShdw blurRad="38100" dist="38100" dir="2700000" algn="tl">
                    <a:srgbClr val="000000">
                      <a:alpha val="43137"/>
                    </a:srgbClr>
                  </a:outerShdw>
                </a:effectLst>
              </a:rPr>
              <a:t>Tankyrases</a:t>
            </a:r>
            <a:endParaRPr lang="en-US" sz="1800" i="0" dirty="0">
              <a:effectLst>
                <a:outerShdw blurRad="38100" dist="38100" dir="2700000" algn="tl">
                  <a:srgbClr val="000000">
                    <a:alpha val="43137"/>
                  </a:srgbClr>
                </a:outerShdw>
              </a:effectLst>
            </a:endParaRPr>
          </a:p>
          <a:p>
            <a:pPr marL="342900" lvl="0" indent="-342900">
              <a:lnSpc>
                <a:spcPct val="104000"/>
              </a:lnSpc>
              <a:spcAft>
                <a:spcPts val="600"/>
              </a:spcAft>
              <a:buFont typeface="Arial" panose="020B0604020202020204" pitchFamily="34" charset="0"/>
              <a:buChar char="•"/>
            </a:pPr>
            <a:r>
              <a:rPr lang="en-US" b="1" i="0" dirty="0">
                <a:effectLst>
                  <a:outerShdw blurRad="38100" dist="38100" dir="2700000" algn="tl">
                    <a:srgbClr val="000000">
                      <a:alpha val="43137"/>
                    </a:srgbClr>
                  </a:outerShdw>
                </a:effectLst>
              </a:rPr>
              <a:t>Inadequate DNA repair </a:t>
            </a:r>
            <a:r>
              <a:rPr lang="en-US" sz="1800" i="0" dirty="0">
                <a:effectLst>
                  <a:outerShdw blurRad="38100" dist="38100" dir="2700000" algn="tl">
                    <a:srgbClr val="000000">
                      <a:alpha val="43137"/>
                    </a:srgbClr>
                  </a:outerShdw>
                </a:effectLst>
              </a:rPr>
              <a:t>– PARPs and SIRTs needed for DSB repair</a:t>
            </a:r>
          </a:p>
          <a:p>
            <a:pPr marL="342900" lvl="0" indent="-342900">
              <a:lnSpc>
                <a:spcPct val="104000"/>
              </a:lnSpc>
              <a:spcAft>
                <a:spcPts val="600"/>
              </a:spcAft>
              <a:buFont typeface="Arial" panose="020B0604020202020204" pitchFamily="34" charset="0"/>
              <a:buChar char="•"/>
            </a:pPr>
            <a:r>
              <a:rPr lang="en-US" b="1" i="0" dirty="0">
                <a:effectLst>
                  <a:outerShdw blurRad="38100" dist="38100" dir="2700000" algn="tl">
                    <a:srgbClr val="000000">
                      <a:alpha val="43137"/>
                    </a:srgbClr>
                  </a:outerShdw>
                </a:effectLst>
              </a:rPr>
              <a:t>Genomic Instability </a:t>
            </a:r>
            <a:r>
              <a:rPr lang="en-US" sz="1800" i="0" dirty="0">
                <a:effectLst>
                  <a:outerShdw blurRad="38100" dist="38100" dir="2700000" algn="tl">
                    <a:srgbClr val="000000">
                      <a:alpha val="43137"/>
                    </a:srgbClr>
                  </a:outerShdw>
                </a:effectLst>
              </a:rPr>
              <a:t>=&gt; aneuploidy, gene </a:t>
            </a:r>
          </a:p>
          <a:p>
            <a:pPr lvl="0">
              <a:lnSpc>
                <a:spcPct val="104000"/>
              </a:lnSpc>
              <a:spcAft>
                <a:spcPts val="600"/>
              </a:spcAft>
            </a:pPr>
            <a:r>
              <a:rPr lang="en-US" sz="1800" i="0" dirty="0">
                <a:effectLst>
                  <a:outerShdw blurRad="38100" dist="38100" dir="2700000" algn="tl">
                    <a:srgbClr val="000000">
                      <a:alpha val="43137"/>
                    </a:srgbClr>
                  </a:outerShdw>
                </a:effectLst>
              </a:rPr>
              <a:t>        mutations, polyploidy, etc.</a:t>
            </a:r>
          </a:p>
          <a:p>
            <a:pPr marL="342900" lvl="0" indent="-342900">
              <a:lnSpc>
                <a:spcPct val="104000"/>
              </a:lnSpc>
              <a:spcAft>
                <a:spcPts val="600"/>
              </a:spcAft>
              <a:buFont typeface="Arial" panose="020B0604020202020204" pitchFamily="34" charset="0"/>
              <a:buChar char="•"/>
            </a:pPr>
            <a:r>
              <a:rPr lang="en-US" b="1" i="0" dirty="0">
                <a:effectLst>
                  <a:outerShdw blurRad="38100" dist="38100" dir="2700000" algn="tl">
                    <a:srgbClr val="000000">
                      <a:alpha val="43137"/>
                    </a:srgbClr>
                  </a:outerShdw>
                </a:effectLst>
              </a:rPr>
              <a:t>Mitochondrial biogenesis fails </a:t>
            </a:r>
            <a:r>
              <a:rPr lang="en-US" sz="1800" i="0" dirty="0">
                <a:effectLst>
                  <a:outerShdw blurRad="38100" dist="38100" dir="2700000" algn="tl">
                    <a:srgbClr val="000000">
                      <a:alpha val="43137"/>
                    </a:srgbClr>
                  </a:outerShdw>
                </a:effectLst>
              </a:rPr>
              <a:t>=&gt; no ATP</a:t>
            </a:r>
          </a:p>
          <a:p>
            <a:pPr marL="342900" lvl="0" indent="-342900">
              <a:lnSpc>
                <a:spcPct val="104000"/>
              </a:lnSpc>
              <a:spcAft>
                <a:spcPts val="600"/>
              </a:spcAft>
              <a:buFont typeface="Arial" panose="020B0604020202020204" pitchFamily="34" charset="0"/>
              <a:buChar char="•"/>
            </a:pPr>
            <a:r>
              <a:rPr lang="en-US" b="1" i="0" dirty="0">
                <a:effectLst>
                  <a:outerShdw blurRad="38100" dist="38100" dir="2700000" algn="tl">
                    <a:srgbClr val="000000">
                      <a:alpha val="43137"/>
                    </a:srgbClr>
                  </a:outerShdw>
                </a:effectLst>
              </a:rPr>
              <a:t>Mitochondrial dysfunction/death </a:t>
            </a:r>
            <a:r>
              <a:rPr lang="en-US" sz="1800" i="0" dirty="0">
                <a:effectLst>
                  <a:outerShdw blurRad="38100" dist="38100" dir="2700000" algn="tl">
                    <a:srgbClr val="000000">
                      <a:alpha val="43137"/>
                    </a:srgbClr>
                  </a:outerShdw>
                </a:effectLst>
              </a:rPr>
              <a:t>=&gt; no </a:t>
            </a:r>
          </a:p>
          <a:p>
            <a:pPr lvl="0">
              <a:lnSpc>
                <a:spcPct val="104000"/>
              </a:lnSpc>
              <a:spcAft>
                <a:spcPts val="600"/>
              </a:spcAft>
            </a:pPr>
            <a:r>
              <a:rPr lang="en-US" sz="1800" i="0" dirty="0">
                <a:effectLst>
                  <a:outerShdw blurRad="38100" dist="38100" dir="2700000" algn="tl">
                    <a:srgbClr val="000000">
                      <a:alpha val="43137"/>
                    </a:srgbClr>
                  </a:outerShdw>
                </a:effectLst>
              </a:rPr>
              <a:t>         ATP, no fat </a:t>
            </a:r>
            <a:r>
              <a:rPr lang="el-GR" sz="1800" i="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β</a:t>
            </a:r>
            <a:r>
              <a:rPr lang="en-US" sz="1800" i="0" dirty="0">
                <a:effectLst>
                  <a:outerShdw blurRad="38100" dist="38100" dir="2700000" algn="tl">
                    <a:srgbClr val="000000">
                      <a:alpha val="43137"/>
                    </a:srgbClr>
                  </a:outerShdw>
                </a:effectLst>
              </a:rPr>
              <a:t>-oxidation,      apoptosis</a:t>
            </a:r>
          </a:p>
          <a:p>
            <a:pPr marL="342900" lvl="0" indent="-342900">
              <a:lnSpc>
                <a:spcPct val="104000"/>
              </a:lnSpc>
              <a:spcAft>
                <a:spcPts val="600"/>
              </a:spcAft>
              <a:buFont typeface="Arial" panose="020B0604020202020204" pitchFamily="34" charset="0"/>
              <a:buChar char="•"/>
            </a:pPr>
            <a:r>
              <a:rPr lang="en-US" b="1" i="0" dirty="0">
                <a:effectLst>
                  <a:outerShdw blurRad="38100" dist="38100" dir="2700000" algn="tl">
                    <a:srgbClr val="000000">
                      <a:alpha val="43137"/>
                    </a:srgbClr>
                  </a:outerShdw>
                </a:effectLst>
              </a:rPr>
              <a:t>Excessive mitochondrial ROS </a:t>
            </a:r>
            <a:r>
              <a:rPr lang="en-US" i="0" dirty="0">
                <a:effectLst>
                  <a:outerShdw blurRad="38100" dist="38100" dir="2700000" algn="tl">
                    <a:srgbClr val="000000">
                      <a:alpha val="43137"/>
                    </a:srgbClr>
                  </a:outerShdw>
                </a:effectLst>
              </a:rPr>
              <a:t>=&gt; aging</a:t>
            </a:r>
          </a:p>
          <a:p>
            <a:pPr marL="342900" lvl="0" indent="-342900">
              <a:lnSpc>
                <a:spcPct val="100000"/>
              </a:lnSpc>
              <a:spcAft>
                <a:spcPts val="600"/>
              </a:spcAft>
              <a:buFont typeface="Arial" panose="020B0604020202020204" pitchFamily="34" charset="0"/>
              <a:buChar char="•"/>
            </a:pPr>
            <a:r>
              <a:rPr lang="en-US" i="0" dirty="0">
                <a:effectLst>
                  <a:outerShdw blurRad="38100" dist="38100" dir="2700000" algn="tl">
                    <a:srgbClr val="000000">
                      <a:alpha val="43137"/>
                    </a:srgbClr>
                  </a:outerShdw>
                </a:effectLst>
              </a:rPr>
              <a:t> </a:t>
            </a:r>
            <a:r>
              <a:rPr lang="en-US" b="1" i="0" dirty="0">
                <a:effectLst>
                  <a:outerShdw blurRad="38100" dist="38100" dir="2700000" algn="tl">
                    <a:srgbClr val="000000">
                      <a:alpha val="43137"/>
                    </a:srgbClr>
                  </a:outerShdw>
                </a:effectLst>
              </a:rPr>
              <a:t>Warburg metabolism </a:t>
            </a:r>
            <a:r>
              <a:rPr lang="en-US" sz="1800" i="0" dirty="0">
                <a:effectLst>
                  <a:outerShdw blurRad="38100" dist="38100" dir="2700000" algn="tl">
                    <a:srgbClr val="000000">
                      <a:alpha val="43137"/>
                    </a:srgbClr>
                  </a:outerShdw>
                </a:effectLst>
              </a:rPr>
              <a:t>=&gt; lactic acidosis</a:t>
            </a:r>
          </a:p>
          <a:p>
            <a:pPr marL="342900" lvl="0" indent="-342900">
              <a:lnSpc>
                <a:spcPct val="100000"/>
              </a:lnSpc>
              <a:spcAft>
                <a:spcPts val="600"/>
              </a:spcAft>
              <a:buFont typeface="Arial" panose="020B0604020202020204" pitchFamily="34" charset="0"/>
              <a:buChar char="•"/>
            </a:pPr>
            <a:r>
              <a:rPr lang="en-US" b="1" i="0" dirty="0">
                <a:effectLst>
                  <a:outerShdw blurRad="38100" dist="38100" dir="2700000" algn="tl">
                    <a:srgbClr val="000000">
                      <a:alpha val="43137"/>
                    </a:srgbClr>
                  </a:outerShdw>
                </a:effectLst>
              </a:rPr>
              <a:t>Compromised stress resistance</a:t>
            </a:r>
          </a:p>
          <a:p>
            <a:pPr>
              <a:lnSpc>
                <a:spcPct val="104000"/>
              </a:lnSpc>
              <a:spcAft>
                <a:spcPts val="600"/>
              </a:spcAft>
            </a:pPr>
            <a:endParaRPr lang="en-US" sz="2400" dirty="0"/>
          </a:p>
        </p:txBody>
      </p:sp>
      <p:sp>
        <p:nvSpPr>
          <p:cNvPr id="5" name="Arrow: Up 4">
            <a:extLst>
              <a:ext uri="{FF2B5EF4-FFF2-40B4-BE49-F238E27FC236}">
                <a16:creationId xmlns:a16="http://schemas.microsoft.com/office/drawing/2014/main" id="{BF560D65-417C-40D8-B79E-62B71E03B6CA}"/>
              </a:ext>
            </a:extLst>
          </p:cNvPr>
          <p:cNvSpPr/>
          <p:nvPr/>
        </p:nvSpPr>
        <p:spPr>
          <a:xfrm>
            <a:off x="3420186" y="4986603"/>
            <a:ext cx="220375" cy="291153"/>
          </a:xfrm>
          <a:prstGeom prst="up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4EA8DDA-02B3-40EE-BB15-523DFFE8CCA8}"/>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096000" y="1492250"/>
            <a:ext cx="4857750" cy="4533900"/>
          </a:xfrm>
          <a:prstGeom prst="rect">
            <a:avLst/>
          </a:prstGeom>
        </p:spPr>
      </p:pic>
      <p:sp>
        <p:nvSpPr>
          <p:cNvPr id="13" name="TextBox 12">
            <a:extLst>
              <a:ext uri="{FF2B5EF4-FFF2-40B4-BE49-F238E27FC236}">
                <a16:creationId xmlns:a16="http://schemas.microsoft.com/office/drawing/2014/main" id="{6E696EAA-424B-49E6-AE25-927362E4AD05}"/>
              </a:ext>
            </a:extLst>
          </p:cNvPr>
          <p:cNvSpPr txBox="1"/>
          <p:nvPr/>
        </p:nvSpPr>
        <p:spPr>
          <a:xfrm>
            <a:off x="250298" y="239782"/>
            <a:ext cx="2007128"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14" name="Rectangle: Rounded Corners 13">
            <a:extLst>
              <a:ext uri="{FF2B5EF4-FFF2-40B4-BE49-F238E27FC236}">
                <a16:creationId xmlns:a16="http://schemas.microsoft.com/office/drawing/2014/main" id="{E6CF94CF-8B01-4C6D-B2F8-5D9C2A148B54}"/>
              </a:ext>
            </a:extLst>
          </p:cNvPr>
          <p:cNvSpPr/>
          <p:nvPr/>
        </p:nvSpPr>
        <p:spPr>
          <a:xfrm>
            <a:off x="8092428" y="4606924"/>
            <a:ext cx="861072" cy="1489076"/>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Low</a:t>
            </a:r>
          </a:p>
          <a:p>
            <a:pPr algn="ctr"/>
            <a:r>
              <a:rPr lang="en-US" b="1" i="1" u="sng" dirty="0">
                <a:solidFill>
                  <a:srgbClr val="FFFF00"/>
                </a:solidFill>
              </a:rPr>
              <a:t>NAD</a:t>
            </a:r>
            <a:r>
              <a:rPr lang="en-US" b="1" i="1" u="sng" baseline="30000" dirty="0">
                <a:solidFill>
                  <a:srgbClr val="FFFF00"/>
                </a:solidFill>
              </a:rPr>
              <a:t>+</a:t>
            </a:r>
          </a:p>
          <a:p>
            <a:pPr algn="ctr"/>
            <a:r>
              <a:rPr lang="en-US" sz="1600" b="1" i="1" dirty="0">
                <a:solidFill>
                  <a:srgbClr val="FFFF00"/>
                </a:solidFill>
              </a:rPr>
              <a:t>NADH</a:t>
            </a:r>
          </a:p>
          <a:p>
            <a:pPr algn="ctr"/>
            <a:r>
              <a:rPr lang="en-US" dirty="0"/>
              <a:t>ratio</a:t>
            </a:r>
          </a:p>
        </p:txBody>
      </p:sp>
    </p:spTree>
    <p:extLst>
      <p:ext uri="{BB962C8B-B14F-4D97-AF65-F5344CB8AC3E}">
        <p14:creationId xmlns:p14="http://schemas.microsoft.com/office/powerpoint/2010/main" val="350264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F861FD-DF12-4CB6-BEB8-CF431E5EF798}"/>
              </a:ext>
            </a:extLst>
          </p:cNvPr>
          <p:cNvSpPr txBox="1">
            <a:spLocks noGrp="1"/>
          </p:cNvSpPr>
          <p:nvPr>
            <p:ph type="ctrTitle"/>
          </p:nvPr>
        </p:nvSpPr>
        <p:spPr>
          <a:xfrm>
            <a:off x="3038363" y="188495"/>
            <a:ext cx="6337376" cy="514628"/>
          </a:xfrm>
          <a:prstGeom prst="rect">
            <a:avLst/>
          </a:prstGeom>
          <a:noFill/>
        </p:spPr>
        <p:txBody>
          <a:bodyPr wrap="none" rtlCol="0">
            <a:spAutoFit/>
          </a:bodyPr>
          <a:lstStyle/>
          <a:p>
            <a:r>
              <a:rPr lang="en-US" sz="3200" b="1" i="0" u="sng" dirty="0">
                <a:solidFill>
                  <a:schemeClr val="tx1"/>
                </a:solidFill>
                <a:effectLst>
                  <a:outerShdw blurRad="38100" dist="38100" dir="2700000" algn="tl">
                    <a:srgbClr val="000000">
                      <a:alpha val="43137"/>
                    </a:srgbClr>
                  </a:outerShdw>
                </a:effectLst>
                <a:latin typeface="+mn-lt"/>
              </a:rPr>
              <a:t>Summary of Today’s Lecture</a:t>
            </a:r>
            <a:r>
              <a:rPr lang="en-US" sz="3200" i="0" dirty="0">
                <a:solidFill>
                  <a:schemeClr val="tx1"/>
                </a:solidFill>
                <a:latin typeface="+mn-lt"/>
              </a:rPr>
              <a:t> </a:t>
            </a:r>
          </a:p>
        </p:txBody>
      </p:sp>
      <p:sp>
        <p:nvSpPr>
          <p:cNvPr id="6" name="TextBox 5">
            <a:extLst>
              <a:ext uri="{FF2B5EF4-FFF2-40B4-BE49-F238E27FC236}">
                <a16:creationId xmlns:a16="http://schemas.microsoft.com/office/drawing/2014/main" id="{BAEBD84A-EEE9-48F9-A162-DFC5BB761E6F}"/>
              </a:ext>
            </a:extLst>
          </p:cNvPr>
          <p:cNvSpPr txBox="1"/>
          <p:nvPr/>
        </p:nvSpPr>
        <p:spPr>
          <a:xfrm>
            <a:off x="884984" y="3209173"/>
            <a:ext cx="6689652" cy="646331"/>
          </a:xfrm>
          <a:prstGeom prst="rect">
            <a:avLst/>
          </a:prstGeom>
          <a:noFill/>
        </p:spPr>
        <p:txBody>
          <a:bodyPr wrap="none" rtlCol="0">
            <a:spAutoFit/>
          </a:bodyPr>
          <a:lstStyle/>
          <a:p>
            <a:r>
              <a:rPr lang="en-US" sz="3600" dirty="0"/>
              <a:t>2. NAD</a:t>
            </a:r>
            <a:r>
              <a:rPr lang="en-US" sz="3600" baseline="30000" dirty="0"/>
              <a:t>+</a:t>
            </a:r>
            <a:r>
              <a:rPr lang="en-US" sz="3600" dirty="0"/>
              <a:t>  </a:t>
            </a:r>
            <a:r>
              <a:rPr lang="en-US" sz="3200" dirty="0"/>
              <a:t>“</a:t>
            </a:r>
            <a:r>
              <a:rPr lang="en-US" sz="3200" i="1" dirty="0">
                <a:solidFill>
                  <a:srgbClr val="FFFF00"/>
                </a:solidFill>
                <a:latin typeface="Algerian" panose="04020705040A02060702" pitchFamily="82" charset="0"/>
              </a:rPr>
              <a:t>Chamber of Horrors </a:t>
            </a:r>
            <a:r>
              <a:rPr lang="en-US" sz="3200" dirty="0"/>
              <a:t>”</a:t>
            </a:r>
          </a:p>
        </p:txBody>
      </p:sp>
      <p:pic>
        <p:nvPicPr>
          <p:cNvPr id="7" name="Picture 2" descr="Related image">
            <a:extLst>
              <a:ext uri="{FF2B5EF4-FFF2-40B4-BE49-F238E27FC236}">
                <a16:creationId xmlns:a16="http://schemas.microsoft.com/office/drawing/2014/main" id="{FF04FD89-38B5-4630-AE96-81C6EBBF97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94002" y="1121308"/>
            <a:ext cx="3997998" cy="34168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E8A7329C-95E3-4156-BBF8-AC1E53C382D6}"/>
              </a:ext>
            </a:extLst>
          </p:cNvPr>
          <p:cNvSpPr/>
          <p:nvPr/>
        </p:nvSpPr>
        <p:spPr>
          <a:xfrm>
            <a:off x="1181810" y="3724508"/>
            <a:ext cx="6096000" cy="1015663"/>
          </a:xfrm>
          <a:prstGeom prst="rect">
            <a:avLst/>
          </a:prstGeom>
        </p:spPr>
        <p:txBody>
          <a:bodyPr>
            <a:spAutoFit/>
          </a:bodyPr>
          <a:lstStyle/>
          <a:p>
            <a:pPr marL="292608" lvl="1" indent="0" eaLnBrk="0" fontAlgn="base" hangingPunct="0">
              <a:spcBef>
                <a:spcPct val="0"/>
              </a:spcBef>
              <a:spcAft>
                <a:spcPct val="0"/>
              </a:spcAft>
              <a:buClrTx/>
              <a:buSzTx/>
              <a:buNone/>
            </a:pPr>
            <a:r>
              <a:rPr lang="en-US" altLang="en-US" sz="2000" dirty="0">
                <a:ea typeface="Calibri" panose="020F0502020204030204" pitchFamily="34" charset="0"/>
                <a:cs typeface="Arial" panose="020B0604020202020204" pitchFamily="34" charset="0"/>
              </a:rPr>
              <a:t>Some of the main things that can go horribly wrong if you don’t have enough NAD</a:t>
            </a:r>
            <a:r>
              <a:rPr lang="en-US" altLang="en-US" sz="2000" baseline="30000" dirty="0">
                <a:ea typeface="Calibri" panose="020F0502020204030204" pitchFamily="34" charset="0"/>
                <a:cs typeface="Arial" panose="020B0604020202020204" pitchFamily="34" charset="0"/>
              </a:rPr>
              <a:t>+</a:t>
            </a:r>
            <a:r>
              <a:rPr lang="en-US" altLang="en-US" sz="2000" dirty="0">
                <a:ea typeface="Calibri" panose="020F0502020204030204" pitchFamily="34" charset="0"/>
                <a:cs typeface="Arial" panose="020B0604020202020204" pitchFamily="34" charset="0"/>
              </a:rPr>
              <a:t> in your body or your</a:t>
            </a:r>
            <a:r>
              <a:rPr lang="en-US" sz="2000" dirty="0">
                <a:ea typeface="Calibri" panose="020F0502020204030204" pitchFamily="34" charset="0"/>
                <a:cs typeface="Arial" panose="020B0604020202020204" pitchFamily="34" charset="0"/>
              </a:rPr>
              <a:t> or if your NAD+/NADH ratio goes screwy</a:t>
            </a:r>
          </a:p>
        </p:txBody>
      </p:sp>
      <p:sp>
        <p:nvSpPr>
          <p:cNvPr id="9" name="Rectangle 8">
            <a:extLst>
              <a:ext uri="{FF2B5EF4-FFF2-40B4-BE49-F238E27FC236}">
                <a16:creationId xmlns:a16="http://schemas.microsoft.com/office/drawing/2014/main" id="{9A9D5FB6-D3B5-43BA-8985-3E276EBAA70F}"/>
              </a:ext>
            </a:extLst>
          </p:cNvPr>
          <p:cNvSpPr/>
          <p:nvPr/>
        </p:nvSpPr>
        <p:spPr>
          <a:xfrm>
            <a:off x="781050" y="1260875"/>
            <a:ext cx="7124700" cy="1877437"/>
          </a:xfrm>
          <a:prstGeom prst="rect">
            <a:avLst/>
          </a:prstGeom>
        </p:spPr>
        <p:txBody>
          <a:bodyPr wrap="square">
            <a:spAutoFit/>
          </a:bodyPr>
          <a:lstStyle/>
          <a:p>
            <a:pPr marL="118872" indent="0">
              <a:buNone/>
            </a:pPr>
            <a:r>
              <a:rPr lang="en-US" altLang="en-US" sz="3600" dirty="0">
                <a:ea typeface="Calibri" panose="020F0502020204030204" pitchFamily="34" charset="0"/>
                <a:cs typeface="Arial" panose="020B0604020202020204" pitchFamily="34" charset="0"/>
              </a:rPr>
              <a:t>1.  Fundamental  “</a:t>
            </a:r>
            <a:r>
              <a:rPr lang="en-US" altLang="en-US" sz="3600" i="1" dirty="0">
                <a:solidFill>
                  <a:srgbClr val="FFFF00"/>
                </a:solidFill>
                <a:latin typeface="Algerian" panose="04020705040A02060702" pitchFamily="82" charset="0"/>
                <a:ea typeface="Calibri" panose="020F0502020204030204" pitchFamily="34" charset="0"/>
                <a:cs typeface="Arial" panose="020B0604020202020204" pitchFamily="34" charset="0"/>
              </a:rPr>
              <a:t>NAD</a:t>
            </a:r>
            <a:r>
              <a:rPr lang="en-US" altLang="en-US" sz="3600" i="1" baseline="30000" dirty="0">
                <a:solidFill>
                  <a:srgbClr val="FFFF00"/>
                </a:solidFill>
                <a:latin typeface="Algerian" panose="04020705040A02060702" pitchFamily="82" charset="0"/>
                <a:ea typeface="Calibri" panose="020F0502020204030204" pitchFamily="34" charset="0"/>
                <a:cs typeface="Arial" panose="020B0604020202020204" pitchFamily="34" charset="0"/>
              </a:rPr>
              <a:t>+</a:t>
            </a:r>
            <a:r>
              <a:rPr lang="en-US" altLang="en-US" sz="3600" i="1" dirty="0">
                <a:solidFill>
                  <a:srgbClr val="FFFF00"/>
                </a:solidFill>
                <a:latin typeface="Algerian" panose="04020705040A02060702" pitchFamily="82" charset="0"/>
                <a:ea typeface="Calibri" panose="020F0502020204030204" pitchFamily="34" charset="0"/>
                <a:cs typeface="Arial" panose="020B0604020202020204" pitchFamily="34" charset="0"/>
              </a:rPr>
              <a:t>  Stories </a:t>
            </a:r>
            <a:r>
              <a:rPr lang="en-US" altLang="en-US" sz="3600" dirty="0">
                <a:ea typeface="Calibri" panose="020F0502020204030204" pitchFamily="34" charset="0"/>
                <a:cs typeface="Arial" panose="020B0604020202020204" pitchFamily="34" charset="0"/>
              </a:rPr>
              <a:t>”</a:t>
            </a:r>
            <a:endParaRPr lang="en-US" altLang="en-US" sz="3600" b="1" dirty="0">
              <a:ea typeface="Calibri" panose="020F0502020204030204" pitchFamily="34" charset="0"/>
              <a:cs typeface="Arial" panose="020B0604020202020204" pitchFamily="34" charset="0"/>
            </a:endParaRPr>
          </a:p>
          <a:p>
            <a:pPr marL="118872" indent="0">
              <a:buNone/>
            </a:pPr>
            <a:r>
              <a:rPr lang="en-US" altLang="en-US" b="1" dirty="0">
                <a:solidFill>
                  <a:srgbClr val="FF0000"/>
                </a:solidFill>
                <a:latin typeface="Algerian" panose="04020705040A02060702" pitchFamily="82" charset="0"/>
                <a:ea typeface="Calibri" panose="020F0502020204030204" pitchFamily="34" charset="0"/>
                <a:cs typeface="Arial" panose="020B0604020202020204" pitchFamily="34" charset="0"/>
              </a:rPr>
              <a:t>        </a:t>
            </a:r>
            <a:r>
              <a:rPr lang="en-US" sz="2000" dirty="0">
                <a:ea typeface="Calibri" panose="020F0502020204030204" pitchFamily="34" charset="0"/>
                <a:cs typeface="Arial" panose="020B0604020202020204" pitchFamily="34" charset="0"/>
              </a:rPr>
              <a:t>Co-enzyme vs Cofactor functions of NAD</a:t>
            </a:r>
            <a:r>
              <a:rPr lang="en-US" sz="2000" baseline="30000" dirty="0">
                <a:ea typeface="Calibri" panose="020F0502020204030204" pitchFamily="34" charset="0"/>
                <a:cs typeface="Arial" panose="020B0604020202020204" pitchFamily="34" charset="0"/>
              </a:rPr>
              <a:t>+</a:t>
            </a:r>
            <a:r>
              <a:rPr lang="en-US" sz="2000" dirty="0">
                <a:ea typeface="Calibri" panose="020F0502020204030204" pitchFamily="34" charset="0"/>
                <a:cs typeface="Arial" panose="020B0604020202020204" pitchFamily="34" charset="0"/>
              </a:rPr>
              <a:t>, declining NAD</a:t>
            </a:r>
            <a:r>
              <a:rPr lang="en-US" sz="2000" baseline="30000" dirty="0">
                <a:ea typeface="Calibri" panose="020F0502020204030204" pitchFamily="34" charset="0"/>
                <a:cs typeface="Arial" panose="020B0604020202020204" pitchFamily="34" charset="0"/>
              </a:rPr>
              <a:t>+</a:t>
            </a:r>
            <a:r>
              <a:rPr lang="en-US" sz="2000" dirty="0">
                <a:ea typeface="Calibri" panose="020F0502020204030204" pitchFamily="34" charset="0"/>
                <a:cs typeface="Arial" panose="020B0604020202020204" pitchFamily="34" charset="0"/>
              </a:rPr>
              <a:t>,</a:t>
            </a:r>
          </a:p>
          <a:p>
            <a:pPr marL="118872" indent="0">
              <a:buNone/>
            </a:pPr>
            <a:r>
              <a:rPr lang="en-US" sz="2000" dirty="0">
                <a:ea typeface="Calibri" panose="020F0502020204030204" pitchFamily="34" charset="0"/>
                <a:cs typeface="Arial" panose="020B0604020202020204" pitchFamily="34" charset="0"/>
              </a:rPr>
              <a:t>         declining NAD</a:t>
            </a:r>
            <a:r>
              <a:rPr lang="en-US" sz="2000" baseline="30000" dirty="0">
                <a:ea typeface="Calibri" panose="020F0502020204030204" pitchFamily="34" charset="0"/>
                <a:cs typeface="Arial" panose="020B0604020202020204" pitchFamily="34" charset="0"/>
              </a:rPr>
              <a:t>+</a:t>
            </a:r>
            <a:r>
              <a:rPr lang="en-US" sz="2000" dirty="0">
                <a:ea typeface="Calibri" panose="020F0502020204030204" pitchFamily="34" charset="0"/>
                <a:cs typeface="Arial" panose="020B0604020202020204" pitchFamily="34" charset="0"/>
              </a:rPr>
              <a:t>/NADH ratios, and declining cellular redox </a:t>
            </a:r>
          </a:p>
          <a:p>
            <a:pPr marL="118872" indent="0">
              <a:buNone/>
            </a:pPr>
            <a:r>
              <a:rPr lang="en-US" sz="2000" dirty="0">
                <a:ea typeface="Calibri" panose="020F0502020204030204" pitchFamily="34" charset="0"/>
                <a:cs typeface="Arial" panose="020B0604020202020204" pitchFamily="34" charset="0"/>
              </a:rPr>
              <a:t>         potentials with aging, NAD+ functions in each subcellular </a:t>
            </a:r>
          </a:p>
          <a:p>
            <a:pPr marL="118872" indent="0">
              <a:buNone/>
            </a:pPr>
            <a:r>
              <a:rPr lang="en-US" sz="2000" dirty="0">
                <a:ea typeface="Calibri" panose="020F0502020204030204" pitchFamily="34" charset="0"/>
                <a:cs typeface="Arial" panose="020B0604020202020204" pitchFamily="34" charset="0"/>
              </a:rPr>
              <a:t>         compartment, sources of NAD</a:t>
            </a:r>
            <a:r>
              <a:rPr lang="en-US" sz="2000" baseline="30000" dirty="0">
                <a:ea typeface="Calibri" panose="020F0502020204030204" pitchFamily="34" charset="0"/>
                <a:cs typeface="Arial" panose="020B0604020202020204" pitchFamily="34" charset="0"/>
              </a:rPr>
              <a:t>+</a:t>
            </a:r>
            <a:r>
              <a:rPr lang="en-US" sz="2000" dirty="0">
                <a:ea typeface="Calibri" panose="020F0502020204030204" pitchFamily="34" charset="0"/>
                <a:cs typeface="Arial" panose="020B0604020202020204" pitchFamily="34" charset="0"/>
              </a:rPr>
              <a:t> biosynthesis in the cell</a:t>
            </a:r>
          </a:p>
        </p:txBody>
      </p:sp>
      <p:pic>
        <p:nvPicPr>
          <p:cNvPr id="10" name="Picture 9">
            <a:extLst>
              <a:ext uri="{FF2B5EF4-FFF2-40B4-BE49-F238E27FC236}">
                <a16:creationId xmlns:a16="http://schemas.microsoft.com/office/drawing/2014/main" id="{D233211D-58FB-4AFE-B01B-3080506CD13B}"/>
              </a:ext>
            </a:extLst>
          </p:cNvPr>
          <p:cNvPicPr/>
          <p:nvPr/>
        </p:nvPicPr>
        <p:blipFill>
          <a:blip r:embed="rId3">
            <a:extLst>
              <a:ext uri="{28A0092B-C50C-407E-A947-70E740481C1C}">
                <a14:useLocalDpi xmlns:a14="http://schemas.microsoft.com/office/drawing/2010/main" val="0"/>
              </a:ext>
            </a:extLst>
          </a:blip>
          <a:stretch>
            <a:fillRect/>
          </a:stretch>
        </p:blipFill>
        <p:spPr>
          <a:xfrm>
            <a:off x="7485841" y="4956299"/>
            <a:ext cx="4762816" cy="1506127"/>
          </a:xfrm>
          <a:prstGeom prst="rect">
            <a:avLst/>
          </a:prstGeom>
        </p:spPr>
      </p:pic>
      <p:sp>
        <p:nvSpPr>
          <p:cNvPr id="11" name="TextBox 10">
            <a:extLst>
              <a:ext uri="{FF2B5EF4-FFF2-40B4-BE49-F238E27FC236}">
                <a16:creationId xmlns:a16="http://schemas.microsoft.com/office/drawing/2014/main" id="{7334E88D-7C4C-461B-A425-A73CE886DBA5}"/>
              </a:ext>
            </a:extLst>
          </p:cNvPr>
          <p:cNvSpPr txBox="1"/>
          <p:nvPr/>
        </p:nvSpPr>
        <p:spPr>
          <a:xfrm>
            <a:off x="114566" y="151205"/>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12" name="Rectangle 11">
            <a:extLst>
              <a:ext uri="{FF2B5EF4-FFF2-40B4-BE49-F238E27FC236}">
                <a16:creationId xmlns:a16="http://schemas.microsoft.com/office/drawing/2014/main" id="{6F936F81-2748-4398-BE52-71DBF6C795B6}"/>
              </a:ext>
            </a:extLst>
          </p:cNvPr>
          <p:cNvSpPr/>
          <p:nvPr/>
        </p:nvSpPr>
        <p:spPr>
          <a:xfrm>
            <a:off x="781050" y="5008373"/>
            <a:ext cx="7124700" cy="1261884"/>
          </a:xfrm>
          <a:prstGeom prst="rect">
            <a:avLst/>
          </a:prstGeom>
        </p:spPr>
        <p:txBody>
          <a:bodyPr wrap="square">
            <a:spAutoFit/>
          </a:bodyPr>
          <a:lstStyle/>
          <a:p>
            <a:pPr marL="118872" indent="0">
              <a:buNone/>
            </a:pPr>
            <a:r>
              <a:rPr lang="en-US" altLang="en-US" sz="3600" dirty="0">
                <a:ea typeface="Calibri" panose="020F0502020204030204" pitchFamily="34" charset="0"/>
                <a:cs typeface="Arial" panose="020B0604020202020204" pitchFamily="34" charset="0"/>
              </a:rPr>
              <a:t>3.  NAD</a:t>
            </a:r>
            <a:r>
              <a:rPr lang="en-US" altLang="en-US" sz="3600" baseline="30000" dirty="0">
                <a:ea typeface="Calibri" panose="020F0502020204030204" pitchFamily="34" charset="0"/>
                <a:cs typeface="Arial" panose="020B0604020202020204" pitchFamily="34" charset="0"/>
              </a:rPr>
              <a:t>+</a:t>
            </a:r>
            <a:r>
              <a:rPr lang="en-US" altLang="en-US" sz="3600" dirty="0">
                <a:ea typeface="Calibri" panose="020F0502020204030204" pitchFamily="34" charset="0"/>
                <a:cs typeface="Arial" panose="020B0604020202020204" pitchFamily="34" charset="0"/>
              </a:rPr>
              <a:t>  </a:t>
            </a:r>
            <a:r>
              <a:rPr lang="en-US" altLang="en-US" sz="3600" b="1" dirty="0">
                <a:ea typeface="Calibri" panose="020F0502020204030204" pitchFamily="34" charset="0"/>
                <a:cs typeface="Arial" panose="020B0604020202020204" pitchFamily="34" charset="0"/>
              </a:rPr>
              <a:t>“</a:t>
            </a:r>
            <a:r>
              <a:rPr lang="en-US" altLang="en-US" sz="3200" i="1" dirty="0">
                <a:solidFill>
                  <a:srgbClr val="FFFF00"/>
                </a:solidFill>
                <a:latin typeface="Algerian" panose="04020705040A02060702" pitchFamily="82" charset="0"/>
                <a:ea typeface="Calibri" panose="020F0502020204030204" pitchFamily="34" charset="0"/>
                <a:cs typeface="Arial" panose="020B0604020202020204" pitchFamily="34" charset="0"/>
              </a:rPr>
              <a:t>Pac-men </a:t>
            </a:r>
            <a:r>
              <a:rPr lang="en-US" altLang="en-US" sz="3600" b="1" dirty="0">
                <a:ea typeface="Calibri" panose="020F0502020204030204" pitchFamily="34" charset="0"/>
                <a:cs typeface="Arial" panose="020B0604020202020204" pitchFamily="34" charset="0"/>
              </a:rPr>
              <a:t>”  </a:t>
            </a:r>
          </a:p>
          <a:p>
            <a:pPr marL="118872" indent="0">
              <a:buNone/>
            </a:pPr>
            <a:r>
              <a:rPr lang="en-US" altLang="en-US" b="1" dirty="0">
                <a:solidFill>
                  <a:srgbClr val="FF0000"/>
                </a:solidFill>
                <a:latin typeface="Algerian" panose="04020705040A02060702" pitchFamily="82" charset="0"/>
                <a:ea typeface="Calibri" panose="020F0502020204030204" pitchFamily="34" charset="0"/>
                <a:cs typeface="Arial" panose="020B0604020202020204" pitchFamily="34" charset="0"/>
              </a:rPr>
              <a:t>        </a:t>
            </a:r>
            <a:r>
              <a:rPr lang="en-US" sz="2000" dirty="0">
                <a:ea typeface="Calibri" panose="020F0502020204030204" pitchFamily="34" charset="0"/>
                <a:cs typeface="Arial" panose="020B0604020202020204" pitchFamily="34" charset="0"/>
              </a:rPr>
              <a:t>Enzymes that can eat up your NAD+ while you are not </a:t>
            </a:r>
          </a:p>
          <a:p>
            <a:pPr marL="118872" indent="0">
              <a:buNone/>
            </a:pPr>
            <a:r>
              <a:rPr lang="en-US" sz="2000" dirty="0">
                <a:ea typeface="Calibri" panose="020F0502020204030204" pitchFamily="34" charset="0"/>
                <a:cs typeface="Arial" panose="020B0604020202020204" pitchFamily="34" charset="0"/>
              </a:rPr>
              <a:t>         looking – SIRTs, PARPs, CD38, MARTs, SARM-TIR</a:t>
            </a:r>
            <a:endParaRPr lang="en-US" altLang="en-US" sz="2000" dirty="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8354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50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BD599-B41E-4B28-89A3-2592AC713461}"/>
              </a:ext>
            </a:extLst>
          </p:cNvPr>
          <p:cNvSpPr>
            <a:spLocks noGrp="1"/>
          </p:cNvSpPr>
          <p:nvPr>
            <p:ph type="ctrTitle"/>
          </p:nvPr>
        </p:nvSpPr>
        <p:spPr>
          <a:xfrm>
            <a:off x="2243146" y="231300"/>
            <a:ext cx="9226534" cy="819150"/>
          </a:xfrm>
        </p:spPr>
        <p:txBody>
          <a:bodyPr anchor="ctr">
            <a:normAutofit fontScale="90000"/>
          </a:bodyPr>
          <a:lstStyle/>
          <a:p>
            <a:pPr algn="r"/>
            <a:r>
              <a:rPr lang="en-US" altLang="en-US" sz="4400" dirty="0">
                <a:solidFill>
                  <a:srgbClr val="FF0000"/>
                </a:solidFill>
                <a:latin typeface="Algerian" panose="04020705040A02060702" pitchFamily="82" charset="0"/>
                <a:ea typeface="Calibri" panose="020F0502020204030204" pitchFamily="34" charset="0"/>
                <a:cs typeface="Arial" panose="020B0604020202020204" pitchFamily="34" charset="0"/>
              </a:rPr>
              <a:t>THE </a:t>
            </a:r>
            <a:r>
              <a:rPr lang="en-US" altLang="en-US" sz="4400" dirty="0">
                <a:solidFill>
                  <a:srgbClr val="FFFF00"/>
                </a:solidFill>
                <a:latin typeface="Algerian" panose="04020705040A02060702" pitchFamily="82" charset="0"/>
                <a:ea typeface="Calibri" panose="020F0502020204030204" pitchFamily="34" charset="0"/>
                <a:cs typeface="Arial" panose="020B0604020202020204" pitchFamily="34" charset="0"/>
              </a:rPr>
              <a:t>low NAD</a:t>
            </a:r>
            <a:r>
              <a:rPr lang="en-US" altLang="en-US" sz="4400" baseline="30000" dirty="0">
                <a:solidFill>
                  <a:srgbClr val="FFFF00"/>
                </a:solidFill>
                <a:latin typeface="Algerian" panose="04020705040A02060702" pitchFamily="82" charset="0"/>
                <a:ea typeface="Calibri" panose="020F0502020204030204" pitchFamily="34" charset="0"/>
                <a:cs typeface="Arial" panose="020B0604020202020204" pitchFamily="34" charset="0"/>
              </a:rPr>
              <a:t>+</a:t>
            </a:r>
            <a:r>
              <a:rPr lang="en-US" altLang="en-US" sz="4400" dirty="0">
                <a:solidFill>
                  <a:srgbClr val="FFFF00"/>
                </a:solidFill>
                <a:latin typeface="Algerian" panose="04020705040A02060702" pitchFamily="82" charset="0"/>
                <a:ea typeface="Calibri" panose="020F0502020204030204" pitchFamily="34" charset="0"/>
                <a:cs typeface="Arial" panose="020B0604020202020204" pitchFamily="34" charset="0"/>
              </a:rPr>
              <a:t> </a:t>
            </a:r>
            <a:r>
              <a:rPr lang="en-US" altLang="en-US" sz="4400" dirty="0">
                <a:solidFill>
                  <a:srgbClr val="FF0000"/>
                </a:solidFill>
                <a:latin typeface="Algerian" panose="04020705040A02060702" pitchFamily="82" charset="0"/>
                <a:ea typeface="Calibri" panose="020F0502020204030204" pitchFamily="34" charset="0"/>
                <a:cs typeface="Arial" panose="020B0604020202020204" pitchFamily="34" charset="0"/>
              </a:rPr>
              <a:t>CHAMBER OF HORRORS</a:t>
            </a:r>
            <a:endParaRPr lang="en-US" sz="4400" dirty="0">
              <a:solidFill>
                <a:srgbClr val="FF0000"/>
              </a:solidFill>
            </a:endParaRPr>
          </a:p>
        </p:txBody>
      </p:sp>
      <p:sp>
        <p:nvSpPr>
          <p:cNvPr id="3" name="Subtitle 2">
            <a:extLst>
              <a:ext uri="{FF2B5EF4-FFF2-40B4-BE49-F238E27FC236}">
                <a16:creationId xmlns:a16="http://schemas.microsoft.com/office/drawing/2014/main" id="{213F3FDB-1FA7-41A5-ABDE-4331F0765195}"/>
              </a:ext>
            </a:extLst>
          </p:cNvPr>
          <p:cNvSpPr>
            <a:spLocks noGrp="1"/>
          </p:cNvSpPr>
          <p:nvPr>
            <p:ph type="subTitle" idx="1"/>
          </p:nvPr>
        </p:nvSpPr>
        <p:spPr>
          <a:xfrm>
            <a:off x="471400" y="1228952"/>
            <a:ext cx="5624600" cy="5089297"/>
          </a:xfrm>
        </p:spPr>
        <p:txBody>
          <a:bodyPr anchor="ctr">
            <a:normAutofit fontScale="92500" lnSpcReduction="10000"/>
          </a:bodyPr>
          <a:lstStyle/>
          <a:p>
            <a:pPr marL="342900" indent="-342900">
              <a:lnSpc>
                <a:spcPct val="110000"/>
              </a:lnSpc>
              <a:buFont typeface="Arial" panose="020B0604020202020204" pitchFamily="34" charset="0"/>
              <a:buChar char="•"/>
            </a:pPr>
            <a:r>
              <a:rPr lang="en-US" sz="2200" b="1" i="0" dirty="0"/>
              <a:t>Cellular senescence </a:t>
            </a:r>
            <a:r>
              <a:rPr lang="en-US" i="0" dirty="0"/>
              <a:t>– increased SASP, chronic</a:t>
            </a:r>
          </a:p>
          <a:p>
            <a:pPr>
              <a:lnSpc>
                <a:spcPct val="110000"/>
              </a:lnSpc>
            </a:pPr>
            <a:r>
              <a:rPr lang="en-US" i="0" dirty="0"/>
              <a:t>      tissue inflammation, aging</a:t>
            </a:r>
          </a:p>
          <a:p>
            <a:pPr>
              <a:lnSpc>
                <a:spcPct val="110000"/>
              </a:lnSpc>
            </a:pPr>
            <a:endParaRPr lang="en-US" sz="900" i="0" dirty="0"/>
          </a:p>
          <a:p>
            <a:pPr marL="342900" indent="-342900">
              <a:lnSpc>
                <a:spcPct val="110000"/>
              </a:lnSpc>
              <a:buFont typeface="Arial" panose="020B0604020202020204" pitchFamily="34" charset="0"/>
              <a:buChar char="•"/>
            </a:pPr>
            <a:r>
              <a:rPr lang="en-US" sz="2200" b="1" i="0" dirty="0"/>
              <a:t>Impaired autophagy </a:t>
            </a:r>
            <a:r>
              <a:rPr lang="en-US" i="0" dirty="0"/>
              <a:t>– no clearance of old  </a:t>
            </a:r>
          </a:p>
          <a:p>
            <a:pPr>
              <a:lnSpc>
                <a:spcPct val="110000"/>
              </a:lnSpc>
            </a:pPr>
            <a:r>
              <a:rPr lang="en-US" i="0" dirty="0"/>
              <a:t>       mitochondria, misfolded proteins, etc.</a:t>
            </a:r>
          </a:p>
          <a:p>
            <a:pPr>
              <a:lnSpc>
                <a:spcPct val="110000"/>
              </a:lnSpc>
            </a:pPr>
            <a:endParaRPr lang="en-US" sz="900" i="0" dirty="0"/>
          </a:p>
          <a:p>
            <a:pPr marL="342900" indent="-342900">
              <a:lnSpc>
                <a:spcPct val="104000"/>
              </a:lnSpc>
              <a:spcAft>
                <a:spcPts val="600"/>
              </a:spcAft>
              <a:buFont typeface="Arial" panose="020B0604020202020204" pitchFamily="34" charset="0"/>
              <a:buChar char="•"/>
            </a:pPr>
            <a:r>
              <a:rPr lang="en-US" sz="2200" b="1" i="0" dirty="0"/>
              <a:t>Endoplasmic reticulum stress </a:t>
            </a:r>
            <a:r>
              <a:rPr lang="en-US" i="0" dirty="0"/>
              <a:t>=&gt; cell death</a:t>
            </a:r>
          </a:p>
          <a:p>
            <a:pPr marL="342900" lvl="0" indent="-342900">
              <a:lnSpc>
                <a:spcPct val="104000"/>
              </a:lnSpc>
              <a:spcAft>
                <a:spcPts val="600"/>
              </a:spcAft>
              <a:buFont typeface="Arial" panose="020B0604020202020204" pitchFamily="34" charset="0"/>
              <a:buChar char="•"/>
            </a:pPr>
            <a:r>
              <a:rPr lang="en-US" sz="2200" b="1" i="0" dirty="0"/>
              <a:t>Failure of histone deacetylation </a:t>
            </a:r>
            <a:r>
              <a:rPr lang="en-US" i="0" dirty="0"/>
              <a:t>=&gt; epigenetic</a:t>
            </a:r>
          </a:p>
          <a:p>
            <a:pPr lvl="0">
              <a:lnSpc>
                <a:spcPct val="104000"/>
              </a:lnSpc>
              <a:spcAft>
                <a:spcPts val="600"/>
              </a:spcAft>
            </a:pPr>
            <a:r>
              <a:rPr lang="en-US" i="0" dirty="0"/>
              <a:t>        and </a:t>
            </a:r>
            <a:r>
              <a:rPr lang="en-US" i="0" dirty="0" err="1"/>
              <a:t>circaidian</a:t>
            </a:r>
            <a:r>
              <a:rPr lang="en-US" i="0" dirty="0"/>
              <a:t> gene regulation fails</a:t>
            </a:r>
          </a:p>
          <a:p>
            <a:pPr marL="342900" lvl="0" indent="-342900">
              <a:lnSpc>
                <a:spcPct val="104000"/>
              </a:lnSpc>
              <a:spcAft>
                <a:spcPts val="600"/>
              </a:spcAft>
              <a:buFont typeface="Arial" panose="020B0604020202020204" pitchFamily="34" charset="0"/>
              <a:buChar char="•"/>
            </a:pPr>
            <a:r>
              <a:rPr lang="en-US" sz="2200" b="1" i="0" dirty="0"/>
              <a:t>Reduced antioxidant defenses</a:t>
            </a:r>
            <a:r>
              <a:rPr lang="en-US" b="1" i="0" dirty="0"/>
              <a:t> </a:t>
            </a:r>
            <a:r>
              <a:rPr lang="en-US" sz="1900" i="0" dirty="0"/>
              <a:t>=&gt; ROS </a:t>
            </a:r>
          </a:p>
          <a:p>
            <a:pPr lvl="0">
              <a:lnSpc>
                <a:spcPct val="104000"/>
              </a:lnSpc>
              <a:spcAft>
                <a:spcPts val="600"/>
              </a:spcAft>
            </a:pPr>
            <a:r>
              <a:rPr lang="en-US" sz="1900" i="0" dirty="0"/>
              <a:t>         damage, lipid oxidation, protein </a:t>
            </a:r>
            <a:r>
              <a:rPr lang="en-US" sz="1900" i="0" dirty="0" err="1"/>
              <a:t>carbonylation</a:t>
            </a:r>
            <a:endParaRPr lang="en-US" sz="1900" i="0" dirty="0"/>
          </a:p>
          <a:p>
            <a:pPr marL="342900" lvl="0" indent="-342900">
              <a:lnSpc>
                <a:spcPct val="104000"/>
              </a:lnSpc>
              <a:spcAft>
                <a:spcPts val="600"/>
              </a:spcAft>
              <a:buFont typeface="Arial" panose="020B0604020202020204" pitchFamily="34" charset="0"/>
              <a:buChar char="•"/>
            </a:pPr>
            <a:r>
              <a:rPr lang="en-US" sz="2200" b="1" i="0" dirty="0"/>
              <a:t>Microtubule “railway” transport failure </a:t>
            </a:r>
            <a:r>
              <a:rPr lang="en-US" i="0" dirty="0"/>
              <a:t>=&gt; </a:t>
            </a:r>
          </a:p>
          <a:p>
            <a:pPr lvl="0">
              <a:lnSpc>
                <a:spcPct val="104000"/>
              </a:lnSpc>
              <a:spcAft>
                <a:spcPts val="600"/>
              </a:spcAft>
            </a:pPr>
            <a:r>
              <a:rPr lang="en-US" i="0" dirty="0"/>
              <a:t>      axon transport failure in the CNS</a:t>
            </a:r>
          </a:p>
          <a:p>
            <a:pPr marL="342900" lvl="0" indent="-342900">
              <a:lnSpc>
                <a:spcPct val="104000"/>
              </a:lnSpc>
              <a:spcAft>
                <a:spcPts val="600"/>
              </a:spcAft>
              <a:buFont typeface="Arial" panose="020B0604020202020204" pitchFamily="34" charset="0"/>
              <a:buChar char="•"/>
            </a:pPr>
            <a:r>
              <a:rPr lang="en-US" sz="2200" b="1" i="0" dirty="0"/>
              <a:t>Inflammasome activation</a:t>
            </a:r>
          </a:p>
          <a:p>
            <a:pPr marL="342900" lvl="0" indent="-342900">
              <a:lnSpc>
                <a:spcPct val="104000"/>
              </a:lnSpc>
              <a:spcAft>
                <a:spcPts val="600"/>
              </a:spcAft>
              <a:buFont typeface="Arial" panose="020B0604020202020204" pitchFamily="34" charset="0"/>
              <a:buChar char="•"/>
            </a:pPr>
            <a:r>
              <a:rPr lang="en-US" b="1" i="0" dirty="0"/>
              <a:t>Impaired misfolded protein clearance</a:t>
            </a:r>
          </a:p>
          <a:p>
            <a:pPr marL="342900" lvl="0" indent="-342900">
              <a:lnSpc>
                <a:spcPct val="104000"/>
              </a:lnSpc>
              <a:spcAft>
                <a:spcPts val="600"/>
              </a:spcAft>
              <a:buFont typeface="Arial" panose="020B0604020202020204" pitchFamily="34" charset="0"/>
              <a:buChar char="•"/>
            </a:pPr>
            <a:r>
              <a:rPr lang="en-US" b="1" i="0" dirty="0"/>
              <a:t>Inactivated tumor suppressor proteins </a:t>
            </a:r>
            <a:r>
              <a:rPr lang="en-US" i="0" dirty="0"/>
              <a:t>– Ex: p</a:t>
            </a:r>
            <a:r>
              <a:rPr lang="en-US" i="0" dirty="0">
                <a:latin typeface="Arial" panose="020B0604020202020204" pitchFamily="34" charset="0"/>
                <a:cs typeface="Arial" panose="020B0604020202020204" pitchFamily="34" charset="0"/>
              </a:rPr>
              <a:t>53</a:t>
            </a:r>
            <a:r>
              <a:rPr lang="en-US" i="0" dirty="0"/>
              <a:t> </a:t>
            </a:r>
          </a:p>
        </p:txBody>
      </p:sp>
      <p:pic>
        <p:nvPicPr>
          <p:cNvPr id="5" name="Picture 4">
            <a:extLst>
              <a:ext uri="{FF2B5EF4-FFF2-40B4-BE49-F238E27FC236}">
                <a16:creationId xmlns:a16="http://schemas.microsoft.com/office/drawing/2014/main" id="{56BC499F-BA02-44CB-AD13-C2E6A2DE234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6280142" y="1377950"/>
            <a:ext cx="4857750" cy="4533900"/>
          </a:xfrm>
          <a:prstGeom prst="rect">
            <a:avLst/>
          </a:prstGeom>
        </p:spPr>
      </p:pic>
      <p:sp>
        <p:nvSpPr>
          <p:cNvPr id="6" name="Rectangle: Rounded Corners 5">
            <a:extLst>
              <a:ext uri="{FF2B5EF4-FFF2-40B4-BE49-F238E27FC236}">
                <a16:creationId xmlns:a16="http://schemas.microsoft.com/office/drawing/2014/main" id="{29A25128-8C2D-42DE-B627-DDB06BC90AE5}"/>
              </a:ext>
            </a:extLst>
          </p:cNvPr>
          <p:cNvSpPr/>
          <p:nvPr/>
        </p:nvSpPr>
        <p:spPr>
          <a:xfrm>
            <a:off x="8276570" y="4492624"/>
            <a:ext cx="861072" cy="1489076"/>
          </a:xfrm>
          <a:prstGeom prst="round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Low</a:t>
            </a:r>
          </a:p>
          <a:p>
            <a:pPr algn="ctr"/>
            <a:r>
              <a:rPr lang="en-US" b="1" i="1" u="sng" dirty="0">
                <a:solidFill>
                  <a:srgbClr val="FFFF00"/>
                </a:solidFill>
              </a:rPr>
              <a:t>NAD</a:t>
            </a:r>
            <a:r>
              <a:rPr lang="en-US" b="1" i="1" u="sng" baseline="30000" dirty="0">
                <a:solidFill>
                  <a:srgbClr val="FFFF00"/>
                </a:solidFill>
              </a:rPr>
              <a:t>+</a:t>
            </a:r>
          </a:p>
          <a:p>
            <a:pPr algn="ctr"/>
            <a:r>
              <a:rPr lang="en-US" sz="1600" b="1" i="1" dirty="0">
                <a:solidFill>
                  <a:srgbClr val="FFFF00"/>
                </a:solidFill>
              </a:rPr>
              <a:t>NADH</a:t>
            </a:r>
          </a:p>
          <a:p>
            <a:pPr algn="ctr"/>
            <a:r>
              <a:rPr lang="en-US" dirty="0"/>
              <a:t>ratio</a:t>
            </a:r>
          </a:p>
        </p:txBody>
      </p:sp>
      <p:sp>
        <p:nvSpPr>
          <p:cNvPr id="7" name="TextBox 6">
            <a:extLst>
              <a:ext uri="{FF2B5EF4-FFF2-40B4-BE49-F238E27FC236}">
                <a16:creationId xmlns:a16="http://schemas.microsoft.com/office/drawing/2014/main" id="{8F46A6D4-808F-4956-B27F-71CD76F5E04B}"/>
              </a:ext>
            </a:extLst>
          </p:cNvPr>
          <p:cNvSpPr txBox="1"/>
          <p:nvPr/>
        </p:nvSpPr>
        <p:spPr>
          <a:xfrm>
            <a:off x="207435" y="164062"/>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Tree>
    <p:extLst>
      <p:ext uri="{BB962C8B-B14F-4D97-AF65-F5344CB8AC3E}">
        <p14:creationId xmlns:p14="http://schemas.microsoft.com/office/powerpoint/2010/main" val="262346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 presetClass="entr" presetSubtype="0" fill="hold" grpId="0" nodeType="afterEffect">
                                  <p:stCondLst>
                                    <p:cond delay="25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1323579" y="1164548"/>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a:t>
            </a:r>
            <a:r>
              <a:rPr lang="en-US" sz="4400" dirty="0" err="1">
                <a:solidFill>
                  <a:srgbClr val="FFFF00"/>
                </a:solidFill>
                <a:latin typeface="Algerian" panose="04020705040A02060702" pitchFamily="82" charset="0"/>
              </a:rPr>
              <a:t>Pacmen</a:t>
            </a:r>
            <a:r>
              <a:rPr lang="en-US" sz="4400" dirty="0">
                <a:solidFill>
                  <a:srgbClr val="FFFF00"/>
                </a:solidFill>
                <a:latin typeface="Algerian" panose="04020705040A02060702" pitchFamily="82" charset="0"/>
              </a:rPr>
              <a:t> who eat NAD+ Stories</a:t>
            </a:r>
            <a:endParaRPr lang="en-US" sz="4400" dirty="0">
              <a:latin typeface="Algerian" panose="04020705040A02060702" pitchFamily="82" charset="0"/>
            </a:endParaRPr>
          </a:p>
        </p:txBody>
      </p:sp>
      <p:sp>
        <p:nvSpPr>
          <p:cNvPr id="2" name="Rectangle 1">
            <a:extLst>
              <a:ext uri="{FF2B5EF4-FFF2-40B4-BE49-F238E27FC236}">
                <a16:creationId xmlns:a16="http://schemas.microsoft.com/office/drawing/2014/main" id="{97F2BC05-D6AD-4E75-BDD1-FD210B141E26}"/>
              </a:ext>
            </a:extLst>
          </p:cNvPr>
          <p:cNvSpPr/>
          <p:nvPr/>
        </p:nvSpPr>
        <p:spPr>
          <a:xfrm>
            <a:off x="1369015" y="2611651"/>
            <a:ext cx="2739602" cy="3231654"/>
          </a:xfrm>
          <a:prstGeom prst="rect">
            <a:avLst/>
          </a:prstGeom>
        </p:spPr>
        <p:txBody>
          <a:bodyPr wrap="square">
            <a:spAutoFit/>
          </a:bodyPr>
          <a:lstStyle/>
          <a:p>
            <a:pPr marL="285750" indent="-285750">
              <a:buFont typeface="Arial" panose="020B0604020202020204" pitchFamily="34" charset="0"/>
              <a:buChar char="•"/>
            </a:pPr>
            <a:r>
              <a:rPr lang="en-US" sz="2800" dirty="0"/>
              <a:t>PARP enzymes</a:t>
            </a:r>
          </a:p>
          <a:p>
            <a:endParaRPr lang="en-US" sz="2800" dirty="0"/>
          </a:p>
          <a:p>
            <a:pPr marL="285750" indent="-285750">
              <a:buFont typeface="Arial" panose="020B0604020202020204" pitchFamily="34" charset="0"/>
              <a:buChar char="•"/>
            </a:pPr>
            <a:r>
              <a:rPr lang="en-US" sz="2800" dirty="0"/>
              <a:t>CD38 enzymes</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High fat diet</a:t>
            </a:r>
          </a:p>
          <a:p>
            <a:endParaRPr lang="en-US" sz="2800" dirty="0"/>
          </a:p>
          <a:p>
            <a:pPr marL="285750" indent="-285750">
              <a:buFont typeface="Arial" panose="020B0604020202020204" pitchFamily="34" charset="0"/>
              <a:buChar char="•"/>
            </a:pPr>
            <a:r>
              <a:rPr lang="en-US" sz="2800" dirty="0"/>
              <a:t>NQO1 problem</a:t>
            </a:r>
          </a:p>
          <a:p>
            <a:endParaRPr lang="en-US" sz="800" dirty="0"/>
          </a:p>
        </p:txBody>
      </p:sp>
      <p:pic>
        <p:nvPicPr>
          <p:cNvPr id="10" name="Picture 9">
            <a:extLst>
              <a:ext uri="{FF2B5EF4-FFF2-40B4-BE49-F238E27FC236}">
                <a16:creationId xmlns:a16="http://schemas.microsoft.com/office/drawing/2014/main" id="{0D8F81A5-BB02-4F7D-98BA-D44C0B7D88E2}"/>
              </a:ext>
            </a:extLst>
          </p:cNvPr>
          <p:cNvPicPr/>
          <p:nvPr/>
        </p:nvPicPr>
        <p:blipFill>
          <a:blip r:embed="rId2">
            <a:extLst>
              <a:ext uri="{28A0092B-C50C-407E-A947-70E740481C1C}">
                <a14:useLocalDpi xmlns:a14="http://schemas.microsoft.com/office/drawing/2010/main" val="0"/>
              </a:ext>
            </a:extLst>
          </a:blip>
          <a:stretch>
            <a:fillRect/>
          </a:stretch>
        </p:blipFill>
        <p:spPr>
          <a:xfrm>
            <a:off x="4571999" y="2544260"/>
            <a:ext cx="7031225" cy="3538330"/>
          </a:xfrm>
          <a:prstGeom prst="rect">
            <a:avLst/>
          </a:prstGeom>
        </p:spPr>
      </p:pic>
    </p:spTree>
    <p:extLst>
      <p:ext uri="{BB962C8B-B14F-4D97-AF65-F5344CB8AC3E}">
        <p14:creationId xmlns:p14="http://schemas.microsoft.com/office/powerpoint/2010/main" val="331885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8709" y="250147"/>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a:t>
            </a:r>
            <a:r>
              <a:rPr lang="en-US" sz="4400" dirty="0" err="1">
                <a:solidFill>
                  <a:srgbClr val="FFFF00"/>
                </a:solidFill>
                <a:latin typeface="Algerian" panose="04020705040A02060702" pitchFamily="82" charset="0"/>
              </a:rPr>
              <a:t>Pacmen</a:t>
            </a:r>
            <a:r>
              <a:rPr lang="en-US" sz="4400" dirty="0">
                <a:solidFill>
                  <a:srgbClr val="FFFF00"/>
                </a:solidFill>
                <a:latin typeface="Algerian" panose="04020705040A02060702" pitchFamily="82" charset="0"/>
              </a:rPr>
              <a:t> who eat NAD+ Stories</a:t>
            </a:r>
            <a:endParaRPr lang="en-US" sz="4400" dirty="0">
              <a:latin typeface="Algerian" panose="04020705040A02060702" pitchFamily="82" charset="0"/>
            </a:endParaRPr>
          </a:p>
        </p:txBody>
      </p:sp>
      <p:pic>
        <p:nvPicPr>
          <p:cNvPr id="7" name="Picture 6" descr="See the source image">
            <a:extLst>
              <a:ext uri="{FF2B5EF4-FFF2-40B4-BE49-F238E27FC236}">
                <a16:creationId xmlns:a16="http://schemas.microsoft.com/office/drawing/2014/main" id="{AA454139-D600-47ED-A486-EFF6D5CC0C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01" t="2224" r="1436" b="7534"/>
          <a:stretch/>
        </p:blipFill>
        <p:spPr bwMode="auto">
          <a:xfrm>
            <a:off x="4692650" y="2464391"/>
            <a:ext cx="7139122" cy="39534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AE5CCCDF-7F35-41E7-AA40-E2DE7D7F7616}"/>
              </a:ext>
            </a:extLst>
          </p:cNvPr>
          <p:cNvSpPr/>
          <p:nvPr/>
        </p:nvSpPr>
        <p:spPr>
          <a:xfrm>
            <a:off x="2833381" y="935919"/>
            <a:ext cx="8075672" cy="646331"/>
          </a:xfrm>
          <a:prstGeom prst="rect">
            <a:avLst/>
          </a:prstGeom>
        </p:spPr>
        <p:txBody>
          <a:bodyPr wrap="none">
            <a:spAutoFit/>
          </a:bodyPr>
          <a:lstStyle/>
          <a:p>
            <a:r>
              <a:rPr lang="en-US" sz="3600" b="1" dirty="0">
                <a:latin typeface="Arial" panose="020B0604020202020204" pitchFamily="34" charset="0"/>
                <a:cs typeface="Arial" panose="020B0604020202020204" pitchFamily="34" charset="0"/>
              </a:rPr>
              <a:t>The “</a:t>
            </a:r>
            <a:r>
              <a:rPr lang="en-US" sz="3600" b="1" i="1" dirty="0">
                <a:latin typeface="Arial" panose="020B0604020202020204" pitchFamily="34" charset="0"/>
                <a:cs typeface="Arial" panose="020B0604020202020204" pitchFamily="34" charset="0"/>
              </a:rPr>
              <a:t>PARP-consuming NAD</a:t>
            </a:r>
            <a:r>
              <a:rPr lang="en-US" sz="3600" b="1" i="1" baseline="30000" dirty="0">
                <a:latin typeface="Arial" panose="020B0604020202020204" pitchFamily="34" charset="0"/>
                <a:cs typeface="Arial" panose="020B0604020202020204" pitchFamily="34" charset="0"/>
              </a:rPr>
              <a:t>+</a:t>
            </a:r>
            <a:r>
              <a:rPr lang="en-US" sz="3600" b="1" i="1" dirty="0">
                <a:latin typeface="Arial" panose="020B0604020202020204" pitchFamily="34" charset="0"/>
                <a:cs typeface="Arial" panose="020B0604020202020204" pitchFamily="34" charset="0"/>
              </a:rPr>
              <a:t> Story</a:t>
            </a:r>
            <a:r>
              <a:rPr lang="en-US" sz="3600" b="1" dirty="0">
                <a:latin typeface="Arial" panose="020B0604020202020204" pitchFamily="34" charset="0"/>
                <a:cs typeface="Arial" panose="020B0604020202020204" pitchFamily="34" charset="0"/>
              </a:rPr>
              <a:t>”</a:t>
            </a:r>
            <a:endParaRPr lang="en-US" sz="3600" b="1" dirty="0"/>
          </a:p>
        </p:txBody>
      </p:sp>
      <p:sp>
        <p:nvSpPr>
          <p:cNvPr id="2" name="Rectangle 1">
            <a:extLst>
              <a:ext uri="{FF2B5EF4-FFF2-40B4-BE49-F238E27FC236}">
                <a16:creationId xmlns:a16="http://schemas.microsoft.com/office/drawing/2014/main" id="{97F2BC05-D6AD-4E75-BDD1-FD210B141E26}"/>
              </a:ext>
            </a:extLst>
          </p:cNvPr>
          <p:cNvSpPr/>
          <p:nvPr/>
        </p:nvSpPr>
        <p:spPr>
          <a:xfrm>
            <a:off x="889601" y="1849111"/>
            <a:ext cx="3828359" cy="4924425"/>
          </a:xfrm>
          <a:prstGeom prst="rect">
            <a:avLst/>
          </a:prstGeom>
        </p:spPr>
        <p:txBody>
          <a:bodyPr wrap="square">
            <a:spAutoFit/>
          </a:bodyPr>
          <a:lstStyle/>
          <a:p>
            <a:pPr marL="285750" indent="-285750">
              <a:buFont typeface="Arial" panose="020B0604020202020204" pitchFamily="34" charset="0"/>
              <a:buChar char="•"/>
            </a:pPr>
            <a:r>
              <a:rPr lang="en-US" dirty="0"/>
              <a:t>PARPs 1 and 2 are nuclear </a:t>
            </a:r>
          </a:p>
          <a:p>
            <a:r>
              <a:rPr lang="en-US" dirty="0"/>
              <a:t>     enzymes that are implicated </a:t>
            </a:r>
          </a:p>
          <a:p>
            <a:r>
              <a:rPr lang="en-US" dirty="0"/>
              <a:t>      in many cellular processes </a:t>
            </a:r>
          </a:p>
          <a:p>
            <a:r>
              <a:rPr lang="en-US" dirty="0"/>
              <a:t>      including DNA repair</a:t>
            </a:r>
          </a:p>
          <a:p>
            <a:endParaRPr lang="en-US" sz="800" dirty="0"/>
          </a:p>
          <a:p>
            <a:pPr marL="285750" indent="-285750">
              <a:buFont typeface="Arial" panose="020B0604020202020204" pitchFamily="34" charset="0"/>
              <a:buChar char="•"/>
            </a:pPr>
            <a:r>
              <a:rPr lang="en-US" dirty="0"/>
              <a:t>DNA damage is a relatively </a:t>
            </a:r>
          </a:p>
          <a:p>
            <a:r>
              <a:rPr lang="en-US" dirty="0"/>
              <a:t>      common event in the life of </a:t>
            </a:r>
          </a:p>
          <a:p>
            <a:r>
              <a:rPr lang="en-US" dirty="0"/>
              <a:t>      a cell and may lead to mutation, </a:t>
            </a:r>
          </a:p>
          <a:p>
            <a:r>
              <a:rPr lang="en-US" dirty="0"/>
              <a:t>     cancer, and cellular or organismic </a:t>
            </a:r>
          </a:p>
          <a:p>
            <a:r>
              <a:rPr lang="en-US" dirty="0"/>
              <a:t>     death. </a:t>
            </a:r>
            <a:br>
              <a:rPr lang="en-US" dirty="0"/>
            </a:br>
            <a:endParaRPr lang="en-US" dirty="0"/>
          </a:p>
          <a:p>
            <a:pPr marL="285750" indent="-285750">
              <a:buFont typeface="Arial" panose="020B0604020202020204" pitchFamily="34" charset="0"/>
              <a:buChar char="•"/>
            </a:pPr>
            <a:r>
              <a:rPr lang="en-US" dirty="0"/>
              <a:t>An important cell response to</a:t>
            </a:r>
          </a:p>
          <a:p>
            <a:r>
              <a:rPr lang="en-US" dirty="0"/>
              <a:t>     DNA damage is PARP activation, </a:t>
            </a:r>
          </a:p>
          <a:p>
            <a:r>
              <a:rPr lang="en-US" dirty="0"/>
              <a:t>     which consumes massive</a:t>
            </a:r>
          </a:p>
          <a:p>
            <a:r>
              <a:rPr lang="en-US" dirty="0"/>
              <a:t>     amounts of NAD+</a:t>
            </a:r>
          </a:p>
          <a:p>
            <a:endParaRPr lang="en-US" sz="800" dirty="0"/>
          </a:p>
          <a:p>
            <a:pPr marL="285750" indent="-285750">
              <a:buFont typeface="Arial" panose="020B0604020202020204" pitchFamily="34" charset="0"/>
              <a:buChar char="•"/>
            </a:pPr>
            <a:r>
              <a:rPr lang="en-US" dirty="0"/>
              <a:t>PARP hyperactivation occurs</a:t>
            </a:r>
          </a:p>
          <a:p>
            <a:r>
              <a:rPr lang="en-US" dirty="0"/>
              <a:t>      with crystal meth use</a:t>
            </a:r>
          </a:p>
        </p:txBody>
      </p:sp>
      <p:sp>
        <p:nvSpPr>
          <p:cNvPr id="9" name="Rectangle 8">
            <a:extLst>
              <a:ext uri="{FF2B5EF4-FFF2-40B4-BE49-F238E27FC236}">
                <a16:creationId xmlns:a16="http://schemas.microsoft.com/office/drawing/2014/main" id="{1A010790-74ED-4F49-9E64-09E4EB3F5C2E}"/>
              </a:ext>
            </a:extLst>
          </p:cNvPr>
          <p:cNvSpPr/>
          <p:nvPr/>
        </p:nvSpPr>
        <p:spPr>
          <a:xfrm>
            <a:off x="5453083" y="5071839"/>
            <a:ext cx="3935136" cy="707886"/>
          </a:xfrm>
          <a:prstGeom prst="rect">
            <a:avLst/>
          </a:prstGeom>
        </p:spPr>
        <p:txBody>
          <a:bodyPr wrap="square">
            <a:spAutoFit/>
          </a:bodyPr>
          <a:lstStyle/>
          <a:p>
            <a:pPr algn="ctr"/>
            <a:r>
              <a:rPr lang="en-US" sz="2000" b="1" dirty="0">
                <a:solidFill>
                  <a:schemeClr val="bg1"/>
                </a:solidFill>
              </a:rPr>
              <a:t>DNA Damage and massive </a:t>
            </a:r>
            <a:r>
              <a:rPr lang="en-US" sz="2000" b="1" dirty="0">
                <a:solidFill>
                  <a:schemeClr val="bg1"/>
                </a:solidFill>
                <a:latin typeface="Arial" panose="020B0604020202020204" pitchFamily="34" charset="0"/>
                <a:cs typeface="Arial" panose="020B0604020202020204" pitchFamily="34" charset="0"/>
              </a:rPr>
              <a:t>NAD+ consumption by PARPs</a:t>
            </a:r>
          </a:p>
        </p:txBody>
      </p:sp>
    </p:spTree>
    <p:extLst>
      <p:ext uri="{BB962C8B-B14F-4D97-AF65-F5344CB8AC3E}">
        <p14:creationId xmlns:p14="http://schemas.microsoft.com/office/powerpoint/2010/main" val="58668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11" end="1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txEl>
                                              <p:pRg st="12" end="12"/>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txEl>
                                              <p:pRg st="15" end="15"/>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8709" y="250147"/>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A New NAD+ </a:t>
            </a:r>
            <a:r>
              <a:rPr lang="en-US" sz="4400" dirty="0" err="1">
                <a:solidFill>
                  <a:srgbClr val="FFFF00"/>
                </a:solidFill>
                <a:latin typeface="Algerian" panose="04020705040A02060702" pitchFamily="82" charset="0"/>
              </a:rPr>
              <a:t>StorY</a:t>
            </a:r>
            <a:r>
              <a:rPr lang="en-US" sz="4400" dirty="0">
                <a:solidFill>
                  <a:srgbClr val="FFFF00"/>
                </a:solidFill>
                <a:latin typeface="Algerian" panose="04020705040A02060702" pitchFamily="82" charset="0"/>
              </a:rPr>
              <a:t> from 2017</a:t>
            </a:r>
            <a:endParaRPr lang="en-US" sz="4400" dirty="0">
              <a:latin typeface="Algerian" panose="04020705040A02060702" pitchFamily="82" charset="0"/>
            </a:endParaRPr>
          </a:p>
        </p:txBody>
      </p:sp>
      <p:sp>
        <p:nvSpPr>
          <p:cNvPr id="8" name="Rectangle 7">
            <a:extLst>
              <a:ext uri="{FF2B5EF4-FFF2-40B4-BE49-F238E27FC236}">
                <a16:creationId xmlns:a16="http://schemas.microsoft.com/office/drawing/2014/main" id="{AE5CCCDF-7F35-41E7-AA40-E2DE7D7F7616}"/>
              </a:ext>
            </a:extLst>
          </p:cNvPr>
          <p:cNvSpPr/>
          <p:nvPr/>
        </p:nvSpPr>
        <p:spPr>
          <a:xfrm>
            <a:off x="3369991" y="819164"/>
            <a:ext cx="6972384" cy="1200329"/>
          </a:xfrm>
          <a:prstGeom prst="rect">
            <a:avLst/>
          </a:prstGeom>
        </p:spPr>
        <p:txBody>
          <a:bodyPr wrap="square">
            <a:spAutoFit/>
          </a:bodyPr>
          <a:lstStyle/>
          <a:p>
            <a:pPr algn="ctr"/>
            <a:r>
              <a:rPr lang="en-US" sz="3600" i="1" dirty="0">
                <a:latin typeface="Arial" panose="020B0604020202020204" pitchFamily="34" charset="0"/>
                <a:cs typeface="Arial" panose="020B0604020202020204" pitchFamily="34" charset="0"/>
              </a:rPr>
              <a:t>How NAD</a:t>
            </a:r>
            <a:r>
              <a:rPr lang="en-US" sz="3600" i="1" baseline="30000" dirty="0">
                <a:latin typeface="Arial" panose="020B0604020202020204" pitchFamily="34" charset="0"/>
                <a:cs typeface="Arial" panose="020B0604020202020204" pitchFamily="34" charset="0"/>
              </a:rPr>
              <a:t>+</a:t>
            </a:r>
            <a:r>
              <a:rPr lang="en-US" sz="3600" i="1" dirty="0">
                <a:latin typeface="Arial" panose="020B0604020202020204" pitchFamily="34" charset="0"/>
                <a:cs typeface="Arial" panose="020B0604020202020204" pitchFamily="34" charset="0"/>
              </a:rPr>
              <a:t> binds in a pocket between DBC and PARP</a:t>
            </a:r>
            <a:endParaRPr lang="en-US" sz="3600" dirty="0"/>
          </a:p>
        </p:txBody>
      </p:sp>
      <p:sp>
        <p:nvSpPr>
          <p:cNvPr id="2" name="Rectangle 1">
            <a:extLst>
              <a:ext uri="{FF2B5EF4-FFF2-40B4-BE49-F238E27FC236}">
                <a16:creationId xmlns:a16="http://schemas.microsoft.com/office/drawing/2014/main" id="{97F2BC05-D6AD-4E75-BDD1-FD210B141E26}"/>
              </a:ext>
            </a:extLst>
          </p:cNvPr>
          <p:cNvSpPr/>
          <p:nvPr/>
        </p:nvSpPr>
        <p:spPr>
          <a:xfrm>
            <a:off x="1369304" y="3164681"/>
            <a:ext cx="3828359" cy="3693319"/>
          </a:xfrm>
          <a:prstGeom prst="rect">
            <a:avLst/>
          </a:prstGeom>
        </p:spPr>
        <p:txBody>
          <a:bodyPr wrap="square">
            <a:spAutoFit/>
          </a:bodyPr>
          <a:lstStyle/>
          <a:p>
            <a:pPr marL="342900" indent="-342900">
              <a:buFont typeface="Arial" panose="020B0604020202020204" pitchFamily="34" charset="0"/>
              <a:buChar char="•"/>
            </a:pPr>
            <a:r>
              <a:rPr lang="en-US" dirty="0"/>
              <a:t>DBC is an inhibitor of PARP1 , which prevents  DNA repair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With aging NAD+ concentrations decline, DBC1 is increasingly bound to PARP1, compromising PARP1 DNA repair and causes DNA damage to accumulate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This  process  can be rapidly reversed by restoring the abundance of NAD+</a:t>
            </a:r>
          </a:p>
          <a:p>
            <a:pPr marL="285750" indent="-285750">
              <a:buFont typeface="Arial" panose="020B0604020202020204" pitchFamily="34" charset="0"/>
              <a:buChar char="•"/>
            </a:pPr>
            <a:endParaRPr lang="en-US" dirty="0"/>
          </a:p>
        </p:txBody>
      </p:sp>
      <p:pic>
        <p:nvPicPr>
          <p:cNvPr id="3" name="Picture 2">
            <a:extLst>
              <a:ext uri="{FF2B5EF4-FFF2-40B4-BE49-F238E27FC236}">
                <a16:creationId xmlns:a16="http://schemas.microsoft.com/office/drawing/2014/main" id="{CA9CD260-C675-4D49-940A-B24DAAC11363}"/>
              </a:ext>
            </a:extLst>
          </p:cNvPr>
          <p:cNvPicPr>
            <a:picLocks noChangeAspect="1"/>
          </p:cNvPicPr>
          <p:nvPr/>
        </p:nvPicPr>
        <p:blipFill>
          <a:blip r:embed="rId2"/>
          <a:stretch>
            <a:fillRect/>
          </a:stretch>
        </p:blipFill>
        <p:spPr>
          <a:xfrm>
            <a:off x="5731161" y="2533910"/>
            <a:ext cx="5775511" cy="3811837"/>
          </a:xfrm>
          <a:prstGeom prst="rect">
            <a:avLst/>
          </a:prstGeom>
        </p:spPr>
      </p:pic>
      <p:sp>
        <p:nvSpPr>
          <p:cNvPr id="10" name="Rectangle 9">
            <a:extLst>
              <a:ext uri="{FF2B5EF4-FFF2-40B4-BE49-F238E27FC236}">
                <a16:creationId xmlns:a16="http://schemas.microsoft.com/office/drawing/2014/main" id="{989CC827-CBA4-4DA1-98A1-9E22D5415213}"/>
              </a:ext>
            </a:extLst>
          </p:cNvPr>
          <p:cNvSpPr/>
          <p:nvPr/>
        </p:nvSpPr>
        <p:spPr>
          <a:xfrm>
            <a:off x="786034" y="2290928"/>
            <a:ext cx="4899149" cy="830997"/>
          </a:xfrm>
          <a:prstGeom prst="rect">
            <a:avLst/>
          </a:prstGeom>
        </p:spPr>
        <p:txBody>
          <a:bodyPr wrap="square">
            <a:spAutoFit/>
          </a:bodyPr>
          <a:lstStyle/>
          <a:p>
            <a:pPr algn="ctr"/>
            <a:r>
              <a:rPr lang="en-US" sz="2400" u="sng" dirty="0">
                <a:solidFill>
                  <a:srgbClr val="FFFF00"/>
                </a:solidFill>
              </a:rPr>
              <a:t>The </a:t>
            </a:r>
            <a:r>
              <a:rPr lang="en-US" sz="2400" u="sng" dirty="0" err="1">
                <a:solidFill>
                  <a:srgbClr val="FFFF00"/>
                </a:solidFill>
              </a:rPr>
              <a:t>Nudix</a:t>
            </a:r>
            <a:r>
              <a:rPr lang="en-US" sz="2400" u="sng" dirty="0">
                <a:solidFill>
                  <a:srgbClr val="FFFF00"/>
                </a:solidFill>
              </a:rPr>
              <a:t> Homology Domain </a:t>
            </a:r>
          </a:p>
          <a:p>
            <a:pPr algn="ctr"/>
            <a:r>
              <a:rPr lang="en-US" sz="2400" u="sng" dirty="0">
                <a:solidFill>
                  <a:srgbClr val="FFFF00"/>
                </a:solidFill>
              </a:rPr>
              <a:t>A new function of NAD+</a:t>
            </a:r>
          </a:p>
        </p:txBody>
      </p:sp>
    </p:spTree>
    <p:extLst>
      <p:ext uri="{BB962C8B-B14F-4D97-AF65-F5344CB8AC3E}">
        <p14:creationId xmlns:p14="http://schemas.microsoft.com/office/powerpoint/2010/main" val="272989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9"/>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uiExpand="1" build="p"/>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8709" y="250147"/>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A New NAD+ </a:t>
            </a:r>
            <a:r>
              <a:rPr lang="en-US" sz="4400" dirty="0" err="1">
                <a:solidFill>
                  <a:srgbClr val="FFFF00"/>
                </a:solidFill>
                <a:latin typeface="Algerian" panose="04020705040A02060702" pitchFamily="82" charset="0"/>
              </a:rPr>
              <a:t>StorY</a:t>
            </a:r>
            <a:r>
              <a:rPr lang="en-US" sz="4400" dirty="0">
                <a:solidFill>
                  <a:srgbClr val="FFFF00"/>
                </a:solidFill>
                <a:latin typeface="Algerian" panose="04020705040A02060702" pitchFamily="82" charset="0"/>
              </a:rPr>
              <a:t> from 2017</a:t>
            </a:r>
            <a:endParaRPr lang="en-US" sz="4400" dirty="0">
              <a:latin typeface="Algerian" panose="04020705040A02060702" pitchFamily="82" charset="0"/>
            </a:endParaRPr>
          </a:p>
        </p:txBody>
      </p:sp>
      <p:sp>
        <p:nvSpPr>
          <p:cNvPr id="8" name="Rectangle 7">
            <a:extLst>
              <a:ext uri="{FF2B5EF4-FFF2-40B4-BE49-F238E27FC236}">
                <a16:creationId xmlns:a16="http://schemas.microsoft.com/office/drawing/2014/main" id="{AE5CCCDF-7F35-41E7-AA40-E2DE7D7F7616}"/>
              </a:ext>
            </a:extLst>
          </p:cNvPr>
          <p:cNvSpPr/>
          <p:nvPr/>
        </p:nvSpPr>
        <p:spPr>
          <a:xfrm>
            <a:off x="3369991" y="819164"/>
            <a:ext cx="6972384" cy="1200329"/>
          </a:xfrm>
          <a:prstGeom prst="rect">
            <a:avLst/>
          </a:prstGeom>
        </p:spPr>
        <p:txBody>
          <a:bodyPr wrap="square">
            <a:spAutoFit/>
          </a:bodyPr>
          <a:lstStyle/>
          <a:p>
            <a:pPr algn="ctr"/>
            <a:r>
              <a:rPr lang="en-US" sz="3600" i="1" dirty="0">
                <a:latin typeface="Arial" panose="020B0604020202020204" pitchFamily="34" charset="0"/>
                <a:cs typeface="Arial" panose="020B0604020202020204" pitchFamily="34" charset="0"/>
              </a:rPr>
              <a:t>How NAD</a:t>
            </a:r>
            <a:r>
              <a:rPr lang="en-US" sz="3600" i="1" baseline="30000" dirty="0">
                <a:latin typeface="Arial" panose="020B0604020202020204" pitchFamily="34" charset="0"/>
                <a:cs typeface="Arial" panose="020B0604020202020204" pitchFamily="34" charset="0"/>
              </a:rPr>
              <a:t>+</a:t>
            </a:r>
            <a:r>
              <a:rPr lang="en-US" sz="3600" i="1" dirty="0">
                <a:latin typeface="Arial" panose="020B0604020202020204" pitchFamily="34" charset="0"/>
                <a:cs typeface="Arial" panose="020B0604020202020204" pitchFamily="34" charset="0"/>
              </a:rPr>
              <a:t> binds in a pocket between DBC and PARP</a:t>
            </a:r>
            <a:endParaRPr lang="en-US" sz="3600" dirty="0"/>
          </a:p>
        </p:txBody>
      </p:sp>
      <p:sp>
        <p:nvSpPr>
          <p:cNvPr id="2" name="Rectangle 1">
            <a:extLst>
              <a:ext uri="{FF2B5EF4-FFF2-40B4-BE49-F238E27FC236}">
                <a16:creationId xmlns:a16="http://schemas.microsoft.com/office/drawing/2014/main" id="{97F2BC05-D6AD-4E75-BDD1-FD210B141E26}"/>
              </a:ext>
            </a:extLst>
          </p:cNvPr>
          <p:cNvSpPr/>
          <p:nvPr/>
        </p:nvSpPr>
        <p:spPr>
          <a:xfrm>
            <a:off x="1651100" y="3227522"/>
            <a:ext cx="3828359" cy="3139321"/>
          </a:xfrm>
          <a:prstGeom prst="rect">
            <a:avLst/>
          </a:prstGeom>
        </p:spPr>
        <p:txBody>
          <a:bodyPr wrap="square">
            <a:spAutoFit/>
          </a:bodyPr>
          <a:lstStyle/>
          <a:p>
            <a:pPr marL="342900" indent="-342900">
              <a:buFont typeface="Arial" panose="020B0604020202020204" pitchFamily="34" charset="0"/>
              <a:buChar char="•"/>
            </a:pPr>
            <a:r>
              <a:rPr lang="en-US" dirty="0"/>
              <a:t>The </a:t>
            </a:r>
            <a:r>
              <a:rPr lang="en-US" dirty="0" err="1"/>
              <a:t>Nudix</a:t>
            </a:r>
            <a:r>
              <a:rPr lang="en-US" dirty="0"/>
              <a:t> Homology Domain (NHD) is simply a binding pocket formed by two proteins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Unless the two proteins are bound together, the “pocket” cannot be visualized or detected in the lab</a:t>
            </a:r>
          </a:p>
          <a:p>
            <a:endParaRPr lang="en-US" dirty="0"/>
          </a:p>
          <a:p>
            <a:pPr marL="342900" indent="-342900">
              <a:buFont typeface="Arial" panose="020B0604020202020204" pitchFamily="34" charset="0"/>
              <a:buChar char="•"/>
            </a:pPr>
            <a:r>
              <a:rPr lang="en-US" dirty="0"/>
              <a:t>This  is why this new role of NAD+ remained unknown for so long</a:t>
            </a:r>
          </a:p>
          <a:p>
            <a:pPr marL="285750" indent="-285750">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989CC827-CBA4-4DA1-98A1-9E22D5415213}"/>
              </a:ext>
            </a:extLst>
          </p:cNvPr>
          <p:cNvSpPr/>
          <p:nvPr/>
        </p:nvSpPr>
        <p:spPr>
          <a:xfrm>
            <a:off x="1240394" y="2290928"/>
            <a:ext cx="4899149" cy="830997"/>
          </a:xfrm>
          <a:prstGeom prst="rect">
            <a:avLst/>
          </a:prstGeom>
        </p:spPr>
        <p:txBody>
          <a:bodyPr wrap="square">
            <a:spAutoFit/>
          </a:bodyPr>
          <a:lstStyle/>
          <a:p>
            <a:pPr algn="ctr"/>
            <a:r>
              <a:rPr lang="en-US" sz="2400" u="sng" dirty="0">
                <a:solidFill>
                  <a:srgbClr val="FFFF00"/>
                </a:solidFill>
              </a:rPr>
              <a:t>The </a:t>
            </a:r>
            <a:r>
              <a:rPr lang="en-US" sz="2400" u="sng" dirty="0" err="1">
                <a:solidFill>
                  <a:srgbClr val="FFFF00"/>
                </a:solidFill>
              </a:rPr>
              <a:t>Nudix</a:t>
            </a:r>
            <a:r>
              <a:rPr lang="en-US" sz="2400" u="sng" dirty="0">
                <a:solidFill>
                  <a:srgbClr val="FFFF00"/>
                </a:solidFill>
              </a:rPr>
              <a:t> Homology Domain </a:t>
            </a:r>
          </a:p>
          <a:p>
            <a:pPr algn="ctr"/>
            <a:r>
              <a:rPr lang="en-US" sz="2400" u="sng" dirty="0">
                <a:solidFill>
                  <a:srgbClr val="FFFF00"/>
                </a:solidFill>
              </a:rPr>
              <a:t>A new function of NAD+</a:t>
            </a:r>
          </a:p>
        </p:txBody>
      </p:sp>
      <p:pic>
        <p:nvPicPr>
          <p:cNvPr id="7" name="Picture 6">
            <a:extLst>
              <a:ext uri="{FF2B5EF4-FFF2-40B4-BE49-F238E27FC236}">
                <a16:creationId xmlns:a16="http://schemas.microsoft.com/office/drawing/2014/main" id="{D9BB7E05-FF35-4C6F-BAB2-5E968C459EA9}"/>
              </a:ext>
            </a:extLst>
          </p:cNvPr>
          <p:cNvPicPr>
            <a:picLocks noChangeAspect="1"/>
          </p:cNvPicPr>
          <p:nvPr/>
        </p:nvPicPr>
        <p:blipFill>
          <a:blip r:embed="rId2"/>
          <a:stretch>
            <a:fillRect/>
          </a:stretch>
        </p:blipFill>
        <p:spPr>
          <a:xfrm>
            <a:off x="6265675" y="2353403"/>
            <a:ext cx="4076700" cy="4076700"/>
          </a:xfrm>
          <a:prstGeom prst="rect">
            <a:avLst/>
          </a:prstGeom>
        </p:spPr>
      </p:pic>
      <p:sp>
        <p:nvSpPr>
          <p:cNvPr id="9" name="TextBox 8">
            <a:extLst>
              <a:ext uri="{FF2B5EF4-FFF2-40B4-BE49-F238E27FC236}">
                <a16:creationId xmlns:a16="http://schemas.microsoft.com/office/drawing/2014/main" id="{D31FA81E-2CA2-45D8-B2F0-D534DE77595D}"/>
              </a:ext>
            </a:extLst>
          </p:cNvPr>
          <p:cNvSpPr txBox="1"/>
          <p:nvPr/>
        </p:nvSpPr>
        <p:spPr>
          <a:xfrm>
            <a:off x="10915291" y="3709358"/>
            <a:ext cx="1026243" cy="523220"/>
          </a:xfrm>
          <a:prstGeom prst="rect">
            <a:avLst/>
          </a:prstGeom>
          <a:solidFill>
            <a:srgbClr val="FFFF00"/>
          </a:solidFill>
          <a:ln w="12700">
            <a:solidFill>
              <a:schemeClr val="tx1"/>
            </a:solidFill>
          </a:ln>
        </p:spPr>
        <p:txBody>
          <a:bodyPr wrap="none" rtlCol="0">
            <a:spAutoFit/>
          </a:bodyPr>
          <a:lstStyle/>
          <a:p>
            <a:r>
              <a:rPr lang="en-US" sz="2800" dirty="0">
                <a:solidFill>
                  <a:srgbClr val="FF0000"/>
                </a:solidFill>
              </a:rPr>
              <a:t>NAD</a:t>
            </a:r>
            <a:r>
              <a:rPr lang="en-US" sz="2800" baseline="30000" dirty="0">
                <a:solidFill>
                  <a:srgbClr val="FF0000"/>
                </a:solidFill>
              </a:rPr>
              <a:t>+</a:t>
            </a:r>
          </a:p>
        </p:txBody>
      </p:sp>
      <p:cxnSp>
        <p:nvCxnSpPr>
          <p:cNvPr id="12" name="Straight Arrow Connector 11">
            <a:extLst>
              <a:ext uri="{FF2B5EF4-FFF2-40B4-BE49-F238E27FC236}">
                <a16:creationId xmlns:a16="http://schemas.microsoft.com/office/drawing/2014/main" id="{6021BB60-2EAD-4804-83F0-72C3F8449638}"/>
              </a:ext>
            </a:extLst>
          </p:cNvPr>
          <p:cNvCxnSpPr>
            <a:cxnSpLocks/>
            <a:stCxn id="9" idx="1"/>
          </p:cNvCxnSpPr>
          <p:nvPr/>
        </p:nvCxnSpPr>
        <p:spPr>
          <a:xfrm flipH="1" flipV="1">
            <a:off x="8885209" y="3899140"/>
            <a:ext cx="2030082" cy="7182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6030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uiExpand="1" build="p"/>
      <p:bldP spid="10" grpId="0"/>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25059" y="192997"/>
            <a:ext cx="9664621" cy="6007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Fundamental NAD+ Stories</a:t>
            </a:r>
            <a:endParaRPr lang="en-US" sz="4400" dirty="0">
              <a:latin typeface="Algerian" panose="04020705040A02060702" pitchFamily="82" charset="0"/>
            </a:endParaRPr>
          </a:p>
        </p:txBody>
      </p:sp>
      <p:pic>
        <p:nvPicPr>
          <p:cNvPr id="4" name="Picture 3" descr="SIRTINFLAMM3">
            <a:extLst>
              <a:ext uri="{FF2B5EF4-FFF2-40B4-BE49-F238E27FC236}">
                <a16:creationId xmlns:a16="http://schemas.microsoft.com/office/drawing/2014/main" id="{405AB5AB-0A36-4DF3-856E-C82B8A0AAF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9320" y="1704505"/>
            <a:ext cx="4301332" cy="496049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FC36375-AECC-4355-B271-D17D5CE2044D}"/>
              </a:ext>
            </a:extLst>
          </p:cNvPr>
          <p:cNvSpPr/>
          <p:nvPr/>
        </p:nvSpPr>
        <p:spPr>
          <a:xfrm>
            <a:off x="2949207" y="793750"/>
            <a:ext cx="6653296" cy="646331"/>
          </a:xfrm>
          <a:prstGeom prst="rect">
            <a:avLst/>
          </a:prstGeom>
        </p:spPr>
        <p:txBody>
          <a:bodyPr wrap="none">
            <a:spAutoFit/>
          </a:bodyPr>
          <a:lstStyle/>
          <a:p>
            <a:r>
              <a:rPr lang="en-US" sz="3600" dirty="0"/>
              <a:t>Fat: The “</a:t>
            </a:r>
            <a:r>
              <a:rPr lang="en-US" sz="3600" i="1" dirty="0"/>
              <a:t>Dietary NAD</a:t>
            </a:r>
            <a:r>
              <a:rPr lang="en-US" sz="3600" i="1" baseline="30000" dirty="0"/>
              <a:t>+</a:t>
            </a:r>
            <a:r>
              <a:rPr lang="en-US" sz="3600" i="1" dirty="0"/>
              <a:t> Destroyer</a:t>
            </a:r>
            <a:r>
              <a:rPr lang="en-US" sz="3600" dirty="0"/>
              <a:t>”</a:t>
            </a:r>
          </a:p>
        </p:txBody>
      </p:sp>
      <p:sp>
        <p:nvSpPr>
          <p:cNvPr id="3" name="Rectangle 2">
            <a:extLst>
              <a:ext uri="{FF2B5EF4-FFF2-40B4-BE49-F238E27FC236}">
                <a16:creationId xmlns:a16="http://schemas.microsoft.com/office/drawing/2014/main" id="{EF65FDF2-BC9F-46C0-96B4-B9C82C0E709F}"/>
              </a:ext>
            </a:extLst>
          </p:cNvPr>
          <p:cNvSpPr/>
          <p:nvPr/>
        </p:nvSpPr>
        <p:spPr>
          <a:xfrm>
            <a:off x="1194957" y="2924929"/>
            <a:ext cx="6096000" cy="3139321"/>
          </a:xfrm>
          <a:prstGeom prst="rect">
            <a:avLst/>
          </a:prstGeom>
        </p:spPr>
        <p:txBody>
          <a:bodyPr>
            <a:spAutoFit/>
          </a:bodyPr>
          <a:lstStyle/>
          <a:p>
            <a:pPr marL="285750" indent="-285750">
              <a:buFont typeface="Arial" panose="020B0604020202020204" pitchFamily="34" charset="0"/>
              <a:buChar char="•"/>
            </a:pPr>
            <a:r>
              <a:rPr lang="en-US" dirty="0"/>
              <a:t>High fat diet triggers SIRT1 cleavage </a:t>
            </a:r>
          </a:p>
          <a:p>
            <a:r>
              <a:rPr lang="en-US" dirty="0"/>
              <a:t>       =&gt; destroying all of the SIRT1 function</a:t>
            </a:r>
          </a:p>
          <a:p>
            <a:endParaRPr lang="en-US" dirty="0"/>
          </a:p>
          <a:p>
            <a:pPr marL="285750" indent="-285750">
              <a:buFont typeface="Arial" panose="020B0604020202020204" pitchFamily="34" charset="0"/>
              <a:buChar char="•"/>
            </a:pPr>
            <a:r>
              <a:rPr lang="en-US" dirty="0"/>
              <a:t>SIRT1 loss triggers 4 bad things:</a:t>
            </a:r>
          </a:p>
          <a:p>
            <a:r>
              <a:rPr lang="en-US" dirty="0"/>
              <a:t>	1. Inflammation (IL-6, TNF-</a:t>
            </a:r>
            <a:r>
              <a:rPr lang="el-GR" dirty="0">
                <a:latin typeface="Calibri" panose="020F0502020204030204" pitchFamily="34" charset="0"/>
                <a:cs typeface="Calibri" panose="020F0502020204030204" pitchFamily="34" charset="0"/>
              </a:rPr>
              <a:t>α</a:t>
            </a:r>
            <a:r>
              <a:rPr lang="en-US" dirty="0"/>
              <a:t>, IL-1</a:t>
            </a:r>
            <a:r>
              <a:rPr lang="el-GR" dirty="0">
                <a:latin typeface="Calibri" panose="020F0502020204030204" pitchFamily="34" charset="0"/>
                <a:cs typeface="Calibri" panose="020F0502020204030204" pitchFamily="34" charset="0"/>
              </a:rPr>
              <a:t>β</a:t>
            </a:r>
            <a:r>
              <a:rPr lang="en-US" dirty="0"/>
              <a:t>, etc.)</a:t>
            </a:r>
          </a:p>
          <a:p>
            <a:r>
              <a:rPr lang="en-US" dirty="0"/>
              <a:t>	2. Fat generation (via adiponectin, PPAR</a:t>
            </a:r>
            <a:r>
              <a:rPr lang="el-GR" dirty="0">
                <a:latin typeface="Calibri" panose="020F0502020204030204" pitchFamily="34" charset="0"/>
                <a:cs typeface="Calibri" panose="020F0502020204030204" pitchFamily="34" charset="0"/>
              </a:rPr>
              <a:t>γ</a:t>
            </a:r>
            <a:r>
              <a:rPr lang="en-US" dirty="0"/>
              <a:t>)</a:t>
            </a:r>
          </a:p>
          <a:p>
            <a:r>
              <a:rPr lang="en-US" dirty="0"/>
              <a:t>	3. Insulin resistance (via UCP2)</a:t>
            </a:r>
            <a:br>
              <a:rPr lang="en-US" dirty="0"/>
            </a:br>
            <a:endParaRPr lang="en-US" dirty="0"/>
          </a:p>
          <a:p>
            <a:pPr marL="285750" indent="-285750">
              <a:buFont typeface="Arial" panose="020B0604020202020204" pitchFamily="34" charset="0"/>
              <a:buChar char="•"/>
            </a:pPr>
            <a:r>
              <a:rPr lang="en-US" dirty="0"/>
              <a:t>The pro-inflammatory cytokines have a “positive </a:t>
            </a:r>
          </a:p>
          <a:p>
            <a:r>
              <a:rPr lang="en-US" dirty="0"/>
              <a:t>       feedback” on the formation of obesity, diabetes, </a:t>
            </a:r>
          </a:p>
          <a:p>
            <a:r>
              <a:rPr lang="en-US" dirty="0"/>
              <a:t>       and aging</a:t>
            </a:r>
          </a:p>
        </p:txBody>
      </p:sp>
      <p:sp>
        <p:nvSpPr>
          <p:cNvPr id="9" name="Rectangle 8">
            <a:extLst>
              <a:ext uri="{FF2B5EF4-FFF2-40B4-BE49-F238E27FC236}">
                <a16:creationId xmlns:a16="http://schemas.microsoft.com/office/drawing/2014/main" id="{52BD76C9-8C4B-490B-A3ED-55EFA31A6F19}"/>
              </a:ext>
            </a:extLst>
          </p:cNvPr>
          <p:cNvSpPr/>
          <p:nvPr/>
        </p:nvSpPr>
        <p:spPr>
          <a:xfrm>
            <a:off x="1268791" y="1601102"/>
            <a:ext cx="4851134" cy="1077218"/>
          </a:xfrm>
          <a:prstGeom prst="rect">
            <a:avLst/>
          </a:prstGeom>
        </p:spPr>
        <p:txBody>
          <a:bodyPr wrap="square">
            <a:spAutoFit/>
          </a:bodyPr>
          <a:lstStyle/>
          <a:p>
            <a:pPr algn="ctr"/>
            <a:r>
              <a:rPr lang="en-US" sz="3200" u="sng" dirty="0">
                <a:solidFill>
                  <a:srgbClr val="FFFF00"/>
                </a:solidFill>
              </a:rPr>
              <a:t>How To Destroy all your </a:t>
            </a:r>
          </a:p>
          <a:p>
            <a:pPr algn="ctr"/>
            <a:r>
              <a:rPr lang="en-US" sz="3200" u="sng" dirty="0">
                <a:solidFill>
                  <a:srgbClr val="FFFF00"/>
                </a:solidFill>
              </a:rPr>
              <a:t>NAD</a:t>
            </a:r>
            <a:r>
              <a:rPr lang="en-US" sz="3200" u="sng" baseline="30000" dirty="0">
                <a:solidFill>
                  <a:srgbClr val="FFFF00"/>
                </a:solidFill>
              </a:rPr>
              <a:t>+</a:t>
            </a:r>
            <a:r>
              <a:rPr lang="en-US" sz="3200" u="sng" dirty="0">
                <a:solidFill>
                  <a:srgbClr val="FFFF00"/>
                </a:solidFill>
              </a:rPr>
              <a:t> at the Dinner Table!</a:t>
            </a:r>
          </a:p>
        </p:txBody>
      </p:sp>
    </p:spTree>
    <p:extLst>
      <p:ext uri="{BB962C8B-B14F-4D97-AF65-F5344CB8AC3E}">
        <p14:creationId xmlns:p14="http://schemas.microsoft.com/office/powerpoint/2010/main" val="3210964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8709" y="250147"/>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a:t>
            </a:r>
            <a:r>
              <a:rPr lang="en-US" sz="4400" dirty="0" err="1">
                <a:solidFill>
                  <a:srgbClr val="FFFF00"/>
                </a:solidFill>
                <a:latin typeface="Algerian" panose="04020705040A02060702" pitchFamily="82" charset="0"/>
              </a:rPr>
              <a:t>pacmen</a:t>
            </a:r>
            <a:r>
              <a:rPr lang="en-US" sz="4400" dirty="0">
                <a:solidFill>
                  <a:srgbClr val="FFFF00"/>
                </a:solidFill>
                <a:latin typeface="Algerian" panose="04020705040A02060702" pitchFamily="82" charset="0"/>
              </a:rPr>
              <a:t> who eat NAD+ </a:t>
            </a:r>
            <a:endParaRPr lang="en-US" sz="4400" dirty="0">
              <a:latin typeface="Algerian" panose="04020705040A02060702" pitchFamily="82" charset="0"/>
            </a:endParaRPr>
          </a:p>
        </p:txBody>
      </p:sp>
      <p:pic>
        <p:nvPicPr>
          <p:cNvPr id="7" name="Picture 6" descr="Related image">
            <a:extLst>
              <a:ext uri="{FF2B5EF4-FFF2-40B4-BE49-F238E27FC236}">
                <a16:creationId xmlns:a16="http://schemas.microsoft.com/office/drawing/2014/main" id="{26C240E2-1A2F-4B74-B9F9-8CD76C4143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769" y="1830561"/>
            <a:ext cx="5662631" cy="465595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32ACA2C-DB1E-4388-BDD1-CE017426C684}"/>
              </a:ext>
            </a:extLst>
          </p:cNvPr>
          <p:cNvSpPr/>
          <p:nvPr/>
        </p:nvSpPr>
        <p:spPr>
          <a:xfrm>
            <a:off x="1125200" y="2834925"/>
            <a:ext cx="4219241" cy="3508653"/>
          </a:xfrm>
          <a:prstGeom prst="rect">
            <a:avLst/>
          </a:prstGeom>
        </p:spPr>
        <p:txBody>
          <a:bodyPr wrap="square">
            <a:spAutoFit/>
          </a:bodyPr>
          <a:lstStyle/>
          <a:p>
            <a:pPr marL="285750" indent="-285750">
              <a:buFont typeface="Arial" panose="020B0604020202020204" pitchFamily="34" charset="0"/>
              <a:buChar char="•"/>
            </a:pPr>
            <a:r>
              <a:rPr lang="en-US" dirty="0"/>
              <a:t>CD38 is one of several “ectoenzymes” found outside the cell that are </a:t>
            </a:r>
          </a:p>
          <a:p>
            <a:endParaRPr lang="en-US" sz="800" dirty="0"/>
          </a:p>
          <a:p>
            <a:pPr marL="285750" indent="-285750">
              <a:buFont typeface="Arial" panose="020B0604020202020204" pitchFamily="34" charset="0"/>
              <a:buChar char="•"/>
            </a:pPr>
            <a:r>
              <a:rPr lang="en-US" dirty="0"/>
              <a:t>CD38 is probably the #1 Extracellular</a:t>
            </a:r>
          </a:p>
          <a:p>
            <a:r>
              <a:rPr lang="en-US" dirty="0"/>
              <a:t>      “NAD consumer” (PARPs are the #1</a:t>
            </a:r>
          </a:p>
          <a:p>
            <a:r>
              <a:rPr lang="en-US" dirty="0"/>
              <a:t>      intracellular consumer, under normal</a:t>
            </a:r>
          </a:p>
          <a:p>
            <a:r>
              <a:rPr lang="en-US" dirty="0"/>
              <a:t>      conditions)</a:t>
            </a:r>
          </a:p>
          <a:p>
            <a:endParaRPr lang="en-US" sz="800" dirty="0"/>
          </a:p>
          <a:p>
            <a:pPr marL="285750" indent="-285750">
              <a:buFont typeface="Arial" panose="020B0604020202020204" pitchFamily="34" charset="0"/>
              <a:buChar char="•"/>
            </a:pPr>
            <a:r>
              <a:rPr lang="en-US" dirty="0"/>
              <a:t> CD38 consumes NAD</a:t>
            </a:r>
            <a:r>
              <a:rPr lang="en-US" baseline="30000" dirty="0"/>
              <a:t>+</a:t>
            </a:r>
            <a:r>
              <a:rPr lang="en-US" dirty="0"/>
              <a:t> and makes cyclic-ADP ribose (</a:t>
            </a:r>
            <a:r>
              <a:rPr lang="en-US" dirty="0" err="1"/>
              <a:t>cADPR</a:t>
            </a:r>
            <a:r>
              <a:rPr lang="en-US" dirty="0"/>
              <a:t>), but does</a:t>
            </a:r>
          </a:p>
          <a:p>
            <a:r>
              <a:rPr lang="en-US" dirty="0"/>
              <a:t>      this every inefficiently! </a:t>
            </a:r>
          </a:p>
          <a:p>
            <a:endParaRPr lang="en-US" sz="800" dirty="0"/>
          </a:p>
          <a:p>
            <a:pPr marL="285750" indent="-285750">
              <a:buFont typeface="Arial" panose="020B0604020202020204" pitchFamily="34" charset="0"/>
              <a:buChar char="•"/>
            </a:pPr>
            <a:r>
              <a:rPr lang="en-US" dirty="0"/>
              <a:t>CD38 gene expression increases </a:t>
            </a:r>
          </a:p>
          <a:p>
            <a:r>
              <a:rPr lang="en-US" dirty="0"/>
              <a:t>      with aging, exacerbating the problem</a:t>
            </a:r>
          </a:p>
        </p:txBody>
      </p:sp>
      <p:sp>
        <p:nvSpPr>
          <p:cNvPr id="8" name="Rectangle 7">
            <a:extLst>
              <a:ext uri="{FF2B5EF4-FFF2-40B4-BE49-F238E27FC236}">
                <a16:creationId xmlns:a16="http://schemas.microsoft.com/office/drawing/2014/main" id="{9722FF0B-9106-4D64-889A-6A81D49E18D3}"/>
              </a:ext>
            </a:extLst>
          </p:cNvPr>
          <p:cNvSpPr/>
          <p:nvPr/>
        </p:nvSpPr>
        <p:spPr>
          <a:xfrm>
            <a:off x="3041772" y="886025"/>
            <a:ext cx="7664086" cy="646331"/>
          </a:xfrm>
          <a:prstGeom prst="rect">
            <a:avLst/>
          </a:prstGeom>
        </p:spPr>
        <p:txBody>
          <a:bodyPr wrap="none">
            <a:spAutoFit/>
          </a:bodyPr>
          <a:lstStyle/>
          <a:p>
            <a:r>
              <a:rPr lang="en-US" sz="3600" dirty="0"/>
              <a:t>CD38: The “</a:t>
            </a:r>
            <a:r>
              <a:rPr lang="en-US" sz="3600" i="1" dirty="0"/>
              <a:t>Extracellular </a:t>
            </a:r>
            <a:r>
              <a:rPr lang="en-US" sz="3600" i="1" dirty="0" err="1"/>
              <a:t>NADase</a:t>
            </a:r>
            <a:r>
              <a:rPr lang="en-US" sz="3600" i="1" baseline="30000" dirty="0"/>
              <a:t> </a:t>
            </a:r>
            <a:r>
              <a:rPr lang="en-US" sz="3600" i="1" dirty="0"/>
              <a:t> Story</a:t>
            </a:r>
            <a:r>
              <a:rPr lang="en-US" sz="3600" dirty="0"/>
              <a:t>”</a:t>
            </a:r>
          </a:p>
        </p:txBody>
      </p:sp>
      <p:sp>
        <p:nvSpPr>
          <p:cNvPr id="9" name="Rectangle 8">
            <a:extLst>
              <a:ext uri="{FF2B5EF4-FFF2-40B4-BE49-F238E27FC236}">
                <a16:creationId xmlns:a16="http://schemas.microsoft.com/office/drawing/2014/main" id="{00772B38-D4F1-4C2B-B5A4-78534934F75A}"/>
              </a:ext>
            </a:extLst>
          </p:cNvPr>
          <p:cNvSpPr/>
          <p:nvPr/>
        </p:nvSpPr>
        <p:spPr>
          <a:xfrm>
            <a:off x="1042717" y="1813806"/>
            <a:ext cx="4595738" cy="830997"/>
          </a:xfrm>
          <a:prstGeom prst="rect">
            <a:avLst/>
          </a:prstGeom>
        </p:spPr>
        <p:txBody>
          <a:bodyPr wrap="square">
            <a:spAutoFit/>
          </a:bodyPr>
          <a:lstStyle/>
          <a:p>
            <a:r>
              <a:rPr lang="en-US" sz="2400" u="sng" dirty="0">
                <a:solidFill>
                  <a:srgbClr val="FFFF00"/>
                </a:solidFill>
              </a:rPr>
              <a:t>Why IV NAD</a:t>
            </a:r>
            <a:r>
              <a:rPr lang="en-US" sz="2400" u="sng" baseline="30000" dirty="0">
                <a:solidFill>
                  <a:srgbClr val="FFFF00"/>
                </a:solidFill>
              </a:rPr>
              <a:t>+</a:t>
            </a:r>
            <a:r>
              <a:rPr lang="en-US" sz="2400" u="sng" dirty="0">
                <a:solidFill>
                  <a:srgbClr val="FFFF00"/>
                </a:solidFill>
              </a:rPr>
              <a:t> can be DESTROYED before it even </a:t>
            </a:r>
            <a:r>
              <a:rPr lang="en-US" sz="2200" u="sng" dirty="0">
                <a:solidFill>
                  <a:srgbClr val="FFFF00"/>
                </a:solidFill>
              </a:rPr>
              <a:t>enter the Cell (Brain)</a:t>
            </a:r>
          </a:p>
        </p:txBody>
      </p:sp>
    </p:spTree>
    <p:extLst>
      <p:ext uri="{BB962C8B-B14F-4D97-AF65-F5344CB8AC3E}">
        <p14:creationId xmlns:p14="http://schemas.microsoft.com/office/powerpoint/2010/main" val="3634037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8709" y="250147"/>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Fundamental NAD+ Stories</a:t>
            </a:r>
            <a:endParaRPr lang="en-US" sz="4400" dirty="0">
              <a:latin typeface="Algerian" panose="04020705040A02060702" pitchFamily="82" charset="0"/>
            </a:endParaRPr>
          </a:p>
        </p:txBody>
      </p:sp>
      <p:sp>
        <p:nvSpPr>
          <p:cNvPr id="3" name="Rectangle 2">
            <a:extLst>
              <a:ext uri="{FF2B5EF4-FFF2-40B4-BE49-F238E27FC236}">
                <a16:creationId xmlns:a16="http://schemas.microsoft.com/office/drawing/2014/main" id="{D32ACA2C-DB1E-4388-BDD1-CE017426C684}"/>
              </a:ext>
            </a:extLst>
          </p:cNvPr>
          <p:cNvSpPr/>
          <p:nvPr/>
        </p:nvSpPr>
        <p:spPr>
          <a:xfrm>
            <a:off x="1233768" y="2647691"/>
            <a:ext cx="4219241" cy="3785652"/>
          </a:xfrm>
          <a:prstGeom prst="rect">
            <a:avLst/>
          </a:prstGeom>
        </p:spPr>
        <p:txBody>
          <a:bodyPr wrap="square">
            <a:spAutoFit/>
          </a:bodyPr>
          <a:lstStyle/>
          <a:p>
            <a:pPr marL="285750" indent="-285750">
              <a:buFont typeface="Arial" panose="020B0604020202020204" pitchFamily="34" charset="0"/>
              <a:buChar char="•"/>
            </a:pPr>
            <a:r>
              <a:rPr lang="en-US" dirty="0"/>
              <a:t>CD38 can be blocked by natural compounds, founded in apple skins</a:t>
            </a:r>
            <a:endParaRPr lang="en-US" sz="800" dirty="0"/>
          </a:p>
          <a:p>
            <a:endParaRPr lang="en-US" sz="800" dirty="0"/>
          </a:p>
          <a:p>
            <a:pPr marL="285750" indent="-285750">
              <a:buFont typeface="Arial" panose="020B0604020202020204" pitchFamily="34" charset="0"/>
              <a:buChar char="•"/>
            </a:pPr>
            <a:r>
              <a:rPr lang="en-US" dirty="0"/>
              <a:t> Apigenin, flavonoid found in apple skins.  It is a powerful inhibitor of CD38.  </a:t>
            </a:r>
          </a:p>
          <a:p>
            <a:endParaRPr lang="en-US" sz="800" dirty="0"/>
          </a:p>
          <a:p>
            <a:pPr marL="285750" indent="-285750">
              <a:buFont typeface="Arial" panose="020B0604020202020204" pitchFamily="34" charset="0"/>
              <a:buChar char="•"/>
            </a:pPr>
            <a:r>
              <a:rPr lang="en-US" dirty="0"/>
              <a:t>Treatment of cell cultures with apigenin increased NAD levels in the cells, reduced global acetylation of proteins, and reduced the acetylation of p53 and RelA-p65 subunits of NF-kB.</a:t>
            </a:r>
          </a:p>
          <a:p>
            <a:endParaRPr lang="en-US" sz="800" dirty="0"/>
          </a:p>
          <a:p>
            <a:pPr marL="285750" indent="-285750">
              <a:buFont typeface="Arial" panose="020B0604020202020204" pitchFamily="34" charset="0"/>
              <a:buChar char="•"/>
            </a:pPr>
            <a:r>
              <a:rPr lang="en-US" dirty="0"/>
              <a:t>Quercetin is also a powerful inhibitor of CD38 in-vitro as well.</a:t>
            </a:r>
          </a:p>
        </p:txBody>
      </p:sp>
      <p:sp>
        <p:nvSpPr>
          <p:cNvPr id="8" name="Rectangle 7">
            <a:extLst>
              <a:ext uri="{FF2B5EF4-FFF2-40B4-BE49-F238E27FC236}">
                <a16:creationId xmlns:a16="http://schemas.microsoft.com/office/drawing/2014/main" id="{9722FF0B-9106-4D64-889A-6A81D49E18D3}"/>
              </a:ext>
            </a:extLst>
          </p:cNvPr>
          <p:cNvSpPr/>
          <p:nvPr/>
        </p:nvSpPr>
        <p:spPr>
          <a:xfrm>
            <a:off x="3041772" y="886025"/>
            <a:ext cx="7664086" cy="646331"/>
          </a:xfrm>
          <a:prstGeom prst="rect">
            <a:avLst/>
          </a:prstGeom>
        </p:spPr>
        <p:txBody>
          <a:bodyPr wrap="none">
            <a:spAutoFit/>
          </a:bodyPr>
          <a:lstStyle/>
          <a:p>
            <a:r>
              <a:rPr lang="en-US" sz="3600" dirty="0"/>
              <a:t>CD38: The “</a:t>
            </a:r>
            <a:r>
              <a:rPr lang="en-US" sz="3600" i="1" dirty="0"/>
              <a:t>Extracellular </a:t>
            </a:r>
            <a:r>
              <a:rPr lang="en-US" sz="3600" i="1" dirty="0" err="1"/>
              <a:t>NADase</a:t>
            </a:r>
            <a:r>
              <a:rPr lang="en-US" sz="3600" i="1" baseline="30000" dirty="0"/>
              <a:t> </a:t>
            </a:r>
            <a:r>
              <a:rPr lang="en-US" sz="3600" i="1" dirty="0"/>
              <a:t> Story</a:t>
            </a:r>
            <a:r>
              <a:rPr lang="en-US" sz="3600" dirty="0"/>
              <a:t>”</a:t>
            </a:r>
          </a:p>
        </p:txBody>
      </p:sp>
      <p:sp>
        <p:nvSpPr>
          <p:cNvPr id="9" name="Rectangle 8">
            <a:extLst>
              <a:ext uri="{FF2B5EF4-FFF2-40B4-BE49-F238E27FC236}">
                <a16:creationId xmlns:a16="http://schemas.microsoft.com/office/drawing/2014/main" id="{00772B38-D4F1-4C2B-B5A4-78534934F75A}"/>
              </a:ext>
            </a:extLst>
          </p:cNvPr>
          <p:cNvSpPr/>
          <p:nvPr/>
        </p:nvSpPr>
        <p:spPr>
          <a:xfrm>
            <a:off x="1233768" y="1595194"/>
            <a:ext cx="4595738" cy="830997"/>
          </a:xfrm>
          <a:prstGeom prst="rect">
            <a:avLst/>
          </a:prstGeom>
        </p:spPr>
        <p:txBody>
          <a:bodyPr wrap="square">
            <a:spAutoFit/>
          </a:bodyPr>
          <a:lstStyle/>
          <a:p>
            <a:pPr algn="ctr"/>
            <a:r>
              <a:rPr lang="en-US" sz="2400" u="sng" dirty="0">
                <a:solidFill>
                  <a:srgbClr val="FFFF00"/>
                </a:solidFill>
              </a:rPr>
              <a:t>How to Blog NAD</a:t>
            </a:r>
            <a:r>
              <a:rPr lang="en-US" sz="2400" u="sng" baseline="30000" dirty="0">
                <a:solidFill>
                  <a:srgbClr val="FFFF00"/>
                </a:solidFill>
              </a:rPr>
              <a:t>+</a:t>
            </a:r>
            <a:r>
              <a:rPr lang="en-US" sz="2400" u="sng" dirty="0">
                <a:solidFill>
                  <a:srgbClr val="FFFF00"/>
                </a:solidFill>
              </a:rPr>
              <a:t> from being destroyed by CD</a:t>
            </a:r>
            <a:r>
              <a:rPr lang="en-US" sz="2200" u="sng" dirty="0">
                <a:solidFill>
                  <a:srgbClr val="FFFF00"/>
                </a:solidFill>
                <a:latin typeface="Arial" panose="020B0604020202020204" pitchFamily="34" charset="0"/>
                <a:cs typeface="Arial" panose="020B0604020202020204" pitchFamily="34" charset="0"/>
              </a:rPr>
              <a:t>38</a:t>
            </a:r>
            <a:r>
              <a:rPr lang="en-US" sz="2400" u="sng" dirty="0">
                <a:solidFill>
                  <a:srgbClr val="FFFF00"/>
                </a:solidFill>
              </a:rPr>
              <a:t>!</a:t>
            </a:r>
            <a:endParaRPr lang="en-US" sz="2200" u="sng" dirty="0">
              <a:solidFill>
                <a:srgbClr val="FFFF00"/>
              </a:solidFill>
            </a:endParaRPr>
          </a:p>
        </p:txBody>
      </p:sp>
      <p:pic>
        <p:nvPicPr>
          <p:cNvPr id="10" name="Picture 9">
            <a:extLst>
              <a:ext uri="{FF2B5EF4-FFF2-40B4-BE49-F238E27FC236}">
                <a16:creationId xmlns:a16="http://schemas.microsoft.com/office/drawing/2014/main" id="{AA717889-ACE5-41AF-9A2E-EA618DD54C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8671" y="2041880"/>
            <a:ext cx="5783980" cy="3937267"/>
          </a:xfrm>
          <a:prstGeom prst="rect">
            <a:avLst/>
          </a:prstGeom>
        </p:spPr>
      </p:pic>
    </p:spTree>
    <p:extLst>
      <p:ext uri="{BB962C8B-B14F-4D97-AF65-F5344CB8AC3E}">
        <p14:creationId xmlns:p14="http://schemas.microsoft.com/office/powerpoint/2010/main" val="403063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922F319-A0FF-4BCE-9AF7-B8BEC4827E8A}"/>
              </a:ext>
            </a:extLst>
          </p:cNvPr>
          <p:cNvSpPr txBox="1">
            <a:spLocks/>
          </p:cNvSpPr>
          <p:nvPr/>
        </p:nvSpPr>
        <p:spPr>
          <a:xfrm>
            <a:off x="2125059" y="192997"/>
            <a:ext cx="9664621" cy="600753"/>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kumimoji="0" sz="4500" b="1" i="1" kern="1200" cap="all" baseline="0">
                <a:solidFill>
                  <a:schemeClr val="accent1">
                    <a:satMod val="150000"/>
                  </a:schemeClr>
                </a:solidFill>
                <a:effectLst/>
                <a:latin typeface="+mj-lt"/>
                <a:ea typeface="+mj-ea"/>
                <a:cs typeface="+mj-cs"/>
              </a:defRPr>
            </a:lvl1pPr>
          </a:lstStyle>
          <a:p>
            <a:r>
              <a:rPr lang="en-US" sz="4400">
                <a:solidFill>
                  <a:srgbClr val="FFFF00"/>
                </a:solidFill>
                <a:latin typeface="Algerian" panose="04020705040A02060702" pitchFamily="82" charset="0"/>
              </a:rPr>
              <a:t>    Fundamental NAD+ Stories</a:t>
            </a:r>
            <a:endParaRPr lang="en-US" sz="4400" dirty="0">
              <a:latin typeface="Algerian" panose="04020705040A02060702" pitchFamily="82" charset="0"/>
            </a:endParaRPr>
          </a:p>
        </p:txBody>
      </p:sp>
      <p:sp>
        <p:nvSpPr>
          <p:cNvPr id="5" name="TextBox 4">
            <a:extLst>
              <a:ext uri="{FF2B5EF4-FFF2-40B4-BE49-F238E27FC236}">
                <a16:creationId xmlns:a16="http://schemas.microsoft.com/office/drawing/2014/main" id="{CE545B69-99A3-4C44-A481-006D0B1936AC}"/>
              </a:ext>
            </a:extLst>
          </p:cNvPr>
          <p:cNvSpPr txBox="1"/>
          <p:nvPr/>
        </p:nvSpPr>
        <p:spPr>
          <a:xfrm>
            <a:off x="264315" y="259777"/>
            <a:ext cx="2160833"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7" name="Rectangle 6">
            <a:extLst>
              <a:ext uri="{FF2B5EF4-FFF2-40B4-BE49-F238E27FC236}">
                <a16:creationId xmlns:a16="http://schemas.microsoft.com/office/drawing/2014/main" id="{402048C7-BC2F-4CE5-BBAC-328D920C2806}"/>
              </a:ext>
            </a:extLst>
          </p:cNvPr>
          <p:cNvSpPr/>
          <p:nvPr/>
        </p:nvSpPr>
        <p:spPr>
          <a:xfrm>
            <a:off x="1037528" y="1933207"/>
            <a:ext cx="6096000" cy="4524315"/>
          </a:xfrm>
          <a:prstGeom prst="rect">
            <a:avLst/>
          </a:prstGeom>
        </p:spPr>
        <p:txBody>
          <a:bodyPr>
            <a:spAutoFit/>
          </a:bodyPr>
          <a:lstStyle/>
          <a:p>
            <a:pPr marL="285750" indent="-285750">
              <a:buFont typeface="Arial" panose="020B0604020202020204" pitchFamily="34" charset="0"/>
              <a:buChar char="•"/>
            </a:pPr>
            <a:r>
              <a:rPr lang="en-US" dirty="0"/>
              <a:t>What is of prime importance for health and longevity may not be the actual concentration of NAD+ in cells or cell nuclei, but rather the NAD</a:t>
            </a:r>
            <a:r>
              <a:rPr lang="en-US" baseline="30000" dirty="0"/>
              <a:t>+</a:t>
            </a:r>
            <a:r>
              <a:rPr lang="en-US" dirty="0"/>
              <a:t>/NADH ratio </a:t>
            </a:r>
          </a:p>
          <a:p>
            <a:endParaRPr lang="en-US" dirty="0"/>
          </a:p>
          <a:p>
            <a:pPr marL="285750" indent="-285750">
              <a:buFont typeface="Arial" panose="020B0604020202020204" pitchFamily="34" charset="0"/>
              <a:buChar char="•"/>
            </a:pPr>
            <a:r>
              <a:rPr lang="en-US" dirty="0"/>
              <a:t>This ratio may not be affected by NAD</a:t>
            </a:r>
            <a:r>
              <a:rPr lang="en-US" baseline="30000" dirty="0"/>
              <a:t>+</a:t>
            </a:r>
            <a:r>
              <a:rPr lang="en-US" dirty="0"/>
              <a:t> precursor supplements or the rate of production of NAD+,  and rather be driven by other matters such as expression of the NQ01 gene, a “longevity gene”</a:t>
            </a:r>
          </a:p>
          <a:p>
            <a:endParaRPr lang="en-US" dirty="0"/>
          </a:p>
          <a:p>
            <a:pPr marL="285750" indent="-285750">
              <a:buFont typeface="Arial" panose="020B0604020202020204" pitchFamily="34" charset="0"/>
              <a:buChar char="•"/>
            </a:pPr>
            <a:r>
              <a:rPr lang="en-US" dirty="0"/>
              <a:t>NQ01 stands for a gene and protein NAD(P)H: quinone oxidoreductase 1 that is induced by Nrf2 but down-regulated by “epigenetic reader” proteins known as BET proteins.</a:t>
            </a:r>
          </a:p>
          <a:p>
            <a:endParaRPr lang="en-US" dirty="0"/>
          </a:p>
          <a:p>
            <a:pPr marL="285750" indent="-285750">
              <a:buFont typeface="Arial" panose="020B0604020202020204" pitchFamily="34" charset="0"/>
              <a:buChar char="•"/>
            </a:pPr>
            <a:r>
              <a:rPr lang="en-US" dirty="0"/>
              <a:t>Expression of the NQ01 gene drops off with aging.</a:t>
            </a:r>
          </a:p>
          <a:p>
            <a:r>
              <a:rPr lang="en-US" dirty="0"/>
              <a:t> </a:t>
            </a:r>
          </a:p>
        </p:txBody>
      </p:sp>
      <p:pic>
        <p:nvPicPr>
          <p:cNvPr id="8" name="Picture 7">
            <a:extLst>
              <a:ext uri="{FF2B5EF4-FFF2-40B4-BE49-F238E27FC236}">
                <a16:creationId xmlns:a16="http://schemas.microsoft.com/office/drawing/2014/main" id="{10659665-B705-4D6F-8410-7E7B7D044537}"/>
              </a:ext>
            </a:extLst>
          </p:cNvPr>
          <p:cNvPicPr>
            <a:picLocks noChangeAspect="1"/>
          </p:cNvPicPr>
          <p:nvPr/>
        </p:nvPicPr>
        <p:blipFill>
          <a:blip r:embed="rId2"/>
          <a:stretch>
            <a:fillRect/>
          </a:stretch>
        </p:blipFill>
        <p:spPr>
          <a:xfrm>
            <a:off x="7642359" y="1783683"/>
            <a:ext cx="3835015" cy="4524315"/>
          </a:xfrm>
          <a:prstGeom prst="rect">
            <a:avLst/>
          </a:prstGeom>
        </p:spPr>
      </p:pic>
      <p:sp>
        <p:nvSpPr>
          <p:cNvPr id="10" name="Rectangle 9">
            <a:extLst>
              <a:ext uri="{FF2B5EF4-FFF2-40B4-BE49-F238E27FC236}">
                <a16:creationId xmlns:a16="http://schemas.microsoft.com/office/drawing/2014/main" id="{31F1104F-31C6-48A5-85C0-B0BAE7C2B4E6}"/>
              </a:ext>
            </a:extLst>
          </p:cNvPr>
          <p:cNvSpPr/>
          <p:nvPr/>
        </p:nvSpPr>
        <p:spPr>
          <a:xfrm>
            <a:off x="2720791" y="855603"/>
            <a:ext cx="9149156" cy="707886"/>
          </a:xfrm>
          <a:prstGeom prst="rect">
            <a:avLst/>
          </a:prstGeom>
        </p:spPr>
        <p:txBody>
          <a:bodyPr wrap="square">
            <a:spAutoFit/>
          </a:bodyPr>
          <a:lstStyle/>
          <a:p>
            <a:r>
              <a:rPr lang="en-US" sz="4000" dirty="0"/>
              <a:t>NQ</a:t>
            </a:r>
            <a:r>
              <a:rPr lang="en-US" sz="4000" dirty="0">
                <a:latin typeface="Arial" panose="020B0604020202020204" pitchFamily="34" charset="0"/>
                <a:cs typeface="Arial" panose="020B0604020202020204" pitchFamily="34" charset="0"/>
              </a:rPr>
              <a:t>01</a:t>
            </a:r>
            <a:r>
              <a:rPr lang="en-US" sz="4000" dirty="0"/>
              <a:t>: The NAD+/NADH ratio </a:t>
            </a:r>
            <a:r>
              <a:rPr lang="en-US" sz="4000" dirty="0" err="1"/>
              <a:t>destoyer</a:t>
            </a:r>
            <a:r>
              <a:rPr lang="en-US" sz="4000" dirty="0"/>
              <a:t>”</a:t>
            </a:r>
          </a:p>
        </p:txBody>
      </p:sp>
    </p:spTree>
    <p:extLst>
      <p:ext uri="{BB962C8B-B14F-4D97-AF65-F5344CB8AC3E}">
        <p14:creationId xmlns:p14="http://schemas.microsoft.com/office/powerpoint/2010/main" val="85764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childTnLst>
                                </p:cTn>
                              </p:par>
                              <p:par>
                                <p:cTn id="23" presetID="22" presetClass="entr" presetSubtype="4" fill="hold" grpId="0" nodeType="withEffect">
                                  <p:stCondLst>
                                    <p:cond delay="0"/>
                                  </p:stCondLst>
                                  <p:childTnLst>
                                    <p:set>
                                      <p:cBhvr>
                                        <p:cTn id="24" dur="1" fill="hold">
                                          <p:stCondLst>
                                            <p:cond delay="0"/>
                                          </p:stCondLst>
                                        </p:cTn>
                                        <p:tgtEl>
                                          <p:spTgt spid="7">
                                            <p:txEl>
                                              <p:pRg st="7" end="7"/>
                                            </p:txEl>
                                          </p:spTgt>
                                        </p:tgtEl>
                                        <p:attrNameLst>
                                          <p:attrName>style.visibility</p:attrName>
                                        </p:attrNameLst>
                                      </p:cBhvr>
                                      <p:to>
                                        <p:strVal val="visible"/>
                                      </p:to>
                                    </p:set>
                                    <p:animEffect transition="in" filter="wipe(down)">
                                      <p:cBhvr>
                                        <p:cTn id="25"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7F8DC4-DBB1-4862-83BB-8FD72101BDE2}"/>
              </a:ext>
            </a:extLst>
          </p:cNvPr>
          <p:cNvSpPr txBox="1">
            <a:spLocks/>
          </p:cNvSpPr>
          <p:nvPr/>
        </p:nvSpPr>
        <p:spPr>
          <a:xfrm>
            <a:off x="1920597" y="113484"/>
            <a:ext cx="9664621" cy="600753"/>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kumimoji="0" sz="4500" b="1" i="1" kern="1200" cap="all" baseline="0">
                <a:solidFill>
                  <a:schemeClr val="accent1">
                    <a:satMod val="150000"/>
                  </a:schemeClr>
                </a:solidFill>
                <a:effectLst/>
                <a:latin typeface="+mj-lt"/>
                <a:ea typeface="+mj-ea"/>
                <a:cs typeface="+mj-cs"/>
              </a:defRPr>
            </a:lvl1pPr>
          </a:lstStyle>
          <a:p>
            <a:r>
              <a:rPr lang="en-US" sz="4400" dirty="0">
                <a:solidFill>
                  <a:srgbClr val="FFFF00"/>
                </a:solidFill>
                <a:latin typeface="Algerian" panose="04020705040A02060702" pitchFamily="82" charset="0"/>
              </a:rPr>
              <a:t>    Fundamental NAD+ Stories</a:t>
            </a:r>
            <a:endParaRPr lang="en-US" sz="4400" dirty="0">
              <a:latin typeface="Algerian" panose="04020705040A02060702" pitchFamily="82" charset="0"/>
            </a:endParaRPr>
          </a:p>
        </p:txBody>
      </p:sp>
      <p:sp>
        <p:nvSpPr>
          <p:cNvPr id="5" name="Rectangle 4">
            <a:extLst>
              <a:ext uri="{FF2B5EF4-FFF2-40B4-BE49-F238E27FC236}">
                <a16:creationId xmlns:a16="http://schemas.microsoft.com/office/drawing/2014/main" id="{19A1BD63-0421-4CEB-AAAB-ABDA2C262848}"/>
              </a:ext>
            </a:extLst>
          </p:cNvPr>
          <p:cNvSpPr/>
          <p:nvPr/>
        </p:nvSpPr>
        <p:spPr>
          <a:xfrm>
            <a:off x="935512" y="2190562"/>
            <a:ext cx="6096000" cy="4339650"/>
          </a:xfrm>
          <a:prstGeom prst="rect">
            <a:avLst/>
          </a:prstGeom>
        </p:spPr>
        <p:txBody>
          <a:bodyPr>
            <a:spAutoFit/>
          </a:bodyPr>
          <a:lstStyle/>
          <a:p>
            <a:pPr marL="285750" indent="-285750">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NQO1 regulates the ratio of NAD/NADH </a:t>
            </a:r>
          </a:p>
          <a:p>
            <a:r>
              <a:rPr lang="en-US" dirty="0">
                <a:latin typeface="Arial" panose="020B0604020202020204" pitchFamily="34" charset="0"/>
                <a:ea typeface="Calibri" panose="020F0502020204030204" pitchFamily="34" charset="0"/>
                <a:cs typeface="Arial" panose="020B0604020202020204" pitchFamily="34" charset="0"/>
              </a:rPr>
              <a:t>     and the ratio of NADP/NADPH by oxidizing </a:t>
            </a:r>
          </a:p>
          <a:p>
            <a:r>
              <a:rPr lang="en-US" dirty="0">
                <a:latin typeface="Arial" panose="020B0604020202020204" pitchFamily="34" charset="0"/>
                <a:ea typeface="Calibri" panose="020F0502020204030204" pitchFamily="34" charset="0"/>
                <a:cs typeface="Arial" panose="020B0604020202020204" pitchFamily="34" charset="0"/>
              </a:rPr>
              <a:t>     NADH to NAD+, the needed form.    </a:t>
            </a:r>
          </a:p>
          <a:p>
            <a:endParaRPr lang="en-US" sz="800"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NQO1 is one of the few proteins that </a:t>
            </a:r>
          </a:p>
          <a:p>
            <a:r>
              <a:rPr lang="en-US" dirty="0">
                <a:latin typeface="Arial" panose="020B0604020202020204" pitchFamily="34" charset="0"/>
                <a:ea typeface="Calibri" panose="020F0502020204030204" pitchFamily="34" charset="0"/>
                <a:cs typeface="Arial" panose="020B0604020202020204" pitchFamily="34" charset="0"/>
              </a:rPr>
              <a:t>     oxidizes NADH to NAD+</a:t>
            </a:r>
          </a:p>
          <a:p>
            <a:endParaRPr lang="en-US" sz="800"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Thus NQ01 regulates aging independently of NAD content.</a:t>
            </a:r>
          </a:p>
          <a:p>
            <a:endParaRPr lang="en-US" sz="800"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The longevity gene NQO1 regulates blood </a:t>
            </a:r>
          </a:p>
          <a:p>
            <a:r>
              <a:rPr lang="en-US" dirty="0">
                <a:latin typeface="Arial" panose="020B0604020202020204" pitchFamily="34" charset="0"/>
                <a:ea typeface="Calibri" panose="020F0502020204030204" pitchFamily="34" charset="0"/>
                <a:cs typeface="Arial" panose="020B0604020202020204" pitchFamily="34" charset="0"/>
              </a:rPr>
              <a:t>     pressure by </a:t>
            </a:r>
            <a:r>
              <a:rPr lang="en-US" dirty="0" err="1">
                <a:latin typeface="Arial" panose="020B0604020202020204" pitchFamily="34" charset="0"/>
                <a:ea typeface="Calibri" panose="020F0502020204030204" pitchFamily="34" charset="0"/>
                <a:cs typeface="Arial" panose="020B0604020202020204" pitchFamily="34" charset="0"/>
              </a:rPr>
              <a:t>eNOS</a:t>
            </a:r>
            <a:r>
              <a:rPr lang="en-US" dirty="0">
                <a:latin typeface="Arial" panose="020B0604020202020204" pitchFamily="34" charset="0"/>
                <a:ea typeface="Calibri" panose="020F0502020204030204" pitchFamily="34" charset="0"/>
                <a:cs typeface="Arial" panose="020B0604020202020204" pitchFamily="34" charset="0"/>
              </a:rPr>
              <a:t>, ACE, and an LKB1/AMPK-</a:t>
            </a:r>
          </a:p>
          <a:p>
            <a:r>
              <a:rPr lang="en-US" dirty="0">
                <a:latin typeface="Arial" panose="020B0604020202020204" pitchFamily="34" charset="0"/>
                <a:ea typeface="Calibri" panose="020F0502020204030204" pitchFamily="34" charset="0"/>
                <a:cs typeface="Arial" panose="020B0604020202020204" pitchFamily="34" charset="0"/>
              </a:rPr>
              <a:t>     mediated preservation in GTPCH-1 </a:t>
            </a:r>
          </a:p>
          <a:p>
            <a:endParaRPr lang="en-US" sz="800" dirty="0">
              <a:latin typeface="Arial" panose="020B060402020202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B-</a:t>
            </a:r>
            <a:r>
              <a:rPr lang="en-US" dirty="0" err="1">
                <a:latin typeface="Arial" panose="020B0604020202020204" pitchFamily="34" charset="0"/>
                <a:ea typeface="Calibri" panose="020F0502020204030204" pitchFamily="34" charset="0"/>
                <a:cs typeface="Arial" panose="020B0604020202020204" pitchFamily="34" charset="0"/>
              </a:rPr>
              <a:t>Lapachone</a:t>
            </a:r>
            <a:r>
              <a:rPr lang="en-US" dirty="0">
                <a:latin typeface="Arial" panose="020B0604020202020204" pitchFamily="34" charset="0"/>
                <a:ea typeface="Calibri" panose="020F0502020204030204" pitchFamily="34" charset="0"/>
                <a:cs typeface="Arial" panose="020B0604020202020204" pitchFamily="34" charset="0"/>
              </a:rPr>
              <a:t>, a product from the Lapacho tree</a:t>
            </a:r>
          </a:p>
          <a:p>
            <a:r>
              <a:rPr lang="en-US" dirty="0">
                <a:latin typeface="Arial" panose="020B0604020202020204" pitchFamily="34" charset="0"/>
                <a:ea typeface="Calibri" panose="020F0502020204030204" pitchFamily="34" charset="0"/>
                <a:cs typeface="Arial" panose="020B0604020202020204" pitchFamily="34" charset="0"/>
              </a:rPr>
              <a:t>     found in the Andes, solves the NAD/NADH ratio</a:t>
            </a:r>
          </a:p>
          <a:p>
            <a:r>
              <a:rPr lang="en-US" dirty="0">
                <a:latin typeface="Arial" panose="020B0604020202020204" pitchFamily="34" charset="0"/>
                <a:ea typeface="Calibri" panose="020F0502020204030204" pitchFamily="34" charset="0"/>
                <a:cs typeface="Arial" panose="020B0604020202020204" pitchFamily="34" charset="0"/>
              </a:rPr>
              <a:t>     problem by triggering “futile cycling” of B-</a:t>
            </a:r>
            <a:r>
              <a:rPr lang="en-US" dirty="0" err="1">
                <a:latin typeface="Arial" panose="020B0604020202020204" pitchFamily="34" charset="0"/>
                <a:ea typeface="Calibri" panose="020F0502020204030204" pitchFamily="34" charset="0"/>
                <a:cs typeface="Arial" panose="020B0604020202020204" pitchFamily="34" charset="0"/>
              </a:rPr>
              <a:t>lapachone</a:t>
            </a:r>
            <a:r>
              <a:rPr lang="en-US" dirty="0">
                <a:latin typeface="Arial" panose="020B0604020202020204" pitchFamily="34" charset="0"/>
                <a:ea typeface="Calibri" panose="020F0502020204030204" pitchFamily="34" charset="0"/>
                <a:cs typeface="Arial" panose="020B0604020202020204" pitchFamily="34" charset="0"/>
              </a:rPr>
              <a:t>)</a:t>
            </a:r>
          </a:p>
        </p:txBody>
      </p:sp>
      <p:sp>
        <p:nvSpPr>
          <p:cNvPr id="6" name="Rectangle 5">
            <a:extLst>
              <a:ext uri="{FF2B5EF4-FFF2-40B4-BE49-F238E27FC236}">
                <a16:creationId xmlns:a16="http://schemas.microsoft.com/office/drawing/2014/main" id="{E4822146-D8BC-4CD9-B0C2-A5AFA0D4F81B}"/>
              </a:ext>
            </a:extLst>
          </p:cNvPr>
          <p:cNvSpPr/>
          <p:nvPr/>
        </p:nvSpPr>
        <p:spPr>
          <a:xfrm>
            <a:off x="2511885" y="784691"/>
            <a:ext cx="7977890" cy="707886"/>
          </a:xfrm>
          <a:prstGeom prst="rect">
            <a:avLst/>
          </a:prstGeom>
        </p:spPr>
        <p:txBody>
          <a:bodyPr wrap="none">
            <a:spAutoFit/>
          </a:bodyPr>
          <a:lstStyle/>
          <a:p>
            <a:r>
              <a:rPr lang="en-US" sz="4000" i="1" dirty="0"/>
              <a:t>NQ</a:t>
            </a:r>
            <a:r>
              <a:rPr lang="en-US" sz="4000" i="1" dirty="0">
                <a:latin typeface="Arial" panose="020B0604020202020204" pitchFamily="34" charset="0"/>
                <a:cs typeface="Arial" panose="020B0604020202020204" pitchFamily="34" charset="0"/>
              </a:rPr>
              <a:t>01</a:t>
            </a:r>
            <a:r>
              <a:rPr lang="en-US" sz="4000" i="1" dirty="0"/>
              <a:t>: The NAD</a:t>
            </a:r>
            <a:r>
              <a:rPr lang="en-US" sz="3600" i="1" baseline="30000" dirty="0"/>
              <a:t>+</a:t>
            </a:r>
            <a:r>
              <a:rPr lang="en-US" sz="3600" i="1" dirty="0"/>
              <a:t>/NADH ratio </a:t>
            </a:r>
            <a:r>
              <a:rPr lang="en-US" sz="3600" i="1" dirty="0" err="1"/>
              <a:t>destoyer</a:t>
            </a:r>
            <a:r>
              <a:rPr lang="en-US" sz="3600" dirty="0"/>
              <a:t>”</a:t>
            </a:r>
          </a:p>
        </p:txBody>
      </p:sp>
      <p:pic>
        <p:nvPicPr>
          <p:cNvPr id="8" name="Picture 7">
            <a:extLst>
              <a:ext uri="{FF2B5EF4-FFF2-40B4-BE49-F238E27FC236}">
                <a16:creationId xmlns:a16="http://schemas.microsoft.com/office/drawing/2014/main" id="{B88D849C-0F6A-48E7-AE71-D62E465D32EF}"/>
              </a:ext>
            </a:extLst>
          </p:cNvPr>
          <p:cNvPicPr>
            <a:picLocks noChangeAspect="1"/>
          </p:cNvPicPr>
          <p:nvPr/>
        </p:nvPicPr>
        <p:blipFill>
          <a:blip r:embed="rId2"/>
          <a:stretch>
            <a:fillRect/>
          </a:stretch>
        </p:blipFill>
        <p:spPr>
          <a:xfrm>
            <a:off x="6402307" y="2656388"/>
            <a:ext cx="5667416" cy="2643207"/>
          </a:xfrm>
          <a:prstGeom prst="rect">
            <a:avLst/>
          </a:prstGeom>
        </p:spPr>
      </p:pic>
    </p:spTree>
    <p:extLst>
      <p:ext uri="{BB962C8B-B14F-4D97-AF65-F5344CB8AC3E}">
        <p14:creationId xmlns:p14="http://schemas.microsoft.com/office/powerpoint/2010/main" val="364766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
                                            <p:txEl>
                                              <p:pRg st="15" end="1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D617A8F1-7D10-48DF-AD9F-04AB1B261D6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Freeform 6" title="Page Number Shape">
            <a:extLst>
              <a:ext uri="{FF2B5EF4-FFF2-40B4-BE49-F238E27FC236}">
                <a16:creationId xmlns:a16="http://schemas.microsoft.com/office/drawing/2014/main" id="{A0A8D2D9-6EB6-4B53-B77C-3B07A2BC3C4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5380580"/>
            <a:ext cx="407988" cy="819150"/>
          </a:xfrm>
          <a:custGeom>
            <a:avLst/>
            <a:gdLst/>
            <a:ahLst/>
            <a:cxnLst/>
            <a:rect l="0" t="0" r="r" b="b"/>
            <a:pathLst>
              <a:path w="1799" h="3612">
                <a:moveTo>
                  <a:pt x="1799" y="0"/>
                </a:moveTo>
                <a:lnTo>
                  <a:pt x="1799" y="3612"/>
                </a:lnTo>
                <a:lnTo>
                  <a:pt x="1686" y="3609"/>
                </a:lnTo>
                <a:lnTo>
                  <a:pt x="1574" y="3598"/>
                </a:lnTo>
                <a:lnTo>
                  <a:pt x="1464" y="3581"/>
                </a:lnTo>
                <a:lnTo>
                  <a:pt x="1357" y="3557"/>
                </a:lnTo>
                <a:lnTo>
                  <a:pt x="1251" y="3527"/>
                </a:lnTo>
                <a:lnTo>
                  <a:pt x="1150" y="3490"/>
                </a:lnTo>
                <a:lnTo>
                  <a:pt x="1050" y="3448"/>
                </a:lnTo>
                <a:lnTo>
                  <a:pt x="953" y="3401"/>
                </a:lnTo>
                <a:lnTo>
                  <a:pt x="860" y="3347"/>
                </a:lnTo>
                <a:lnTo>
                  <a:pt x="771" y="3289"/>
                </a:lnTo>
                <a:lnTo>
                  <a:pt x="686" y="3224"/>
                </a:lnTo>
                <a:lnTo>
                  <a:pt x="604" y="3156"/>
                </a:lnTo>
                <a:lnTo>
                  <a:pt x="527" y="3083"/>
                </a:lnTo>
                <a:lnTo>
                  <a:pt x="454" y="3005"/>
                </a:lnTo>
                <a:lnTo>
                  <a:pt x="386" y="2923"/>
                </a:lnTo>
                <a:lnTo>
                  <a:pt x="323" y="2838"/>
                </a:lnTo>
                <a:lnTo>
                  <a:pt x="265" y="2748"/>
                </a:lnTo>
                <a:lnTo>
                  <a:pt x="211" y="2655"/>
                </a:lnTo>
                <a:lnTo>
                  <a:pt x="163" y="2559"/>
                </a:lnTo>
                <a:lnTo>
                  <a:pt x="121" y="2459"/>
                </a:lnTo>
                <a:lnTo>
                  <a:pt x="85" y="2356"/>
                </a:lnTo>
                <a:lnTo>
                  <a:pt x="55" y="2251"/>
                </a:lnTo>
                <a:lnTo>
                  <a:pt x="32" y="2143"/>
                </a:lnTo>
                <a:lnTo>
                  <a:pt x="14" y="2033"/>
                </a:lnTo>
                <a:lnTo>
                  <a:pt x="4" y="1920"/>
                </a:lnTo>
                <a:lnTo>
                  <a:pt x="0" y="1806"/>
                </a:lnTo>
                <a:lnTo>
                  <a:pt x="4" y="1692"/>
                </a:lnTo>
                <a:lnTo>
                  <a:pt x="14" y="1580"/>
                </a:lnTo>
                <a:lnTo>
                  <a:pt x="32" y="1469"/>
                </a:lnTo>
                <a:lnTo>
                  <a:pt x="55" y="1362"/>
                </a:lnTo>
                <a:lnTo>
                  <a:pt x="85" y="1256"/>
                </a:lnTo>
                <a:lnTo>
                  <a:pt x="121" y="1154"/>
                </a:lnTo>
                <a:lnTo>
                  <a:pt x="163" y="1054"/>
                </a:lnTo>
                <a:lnTo>
                  <a:pt x="211" y="958"/>
                </a:lnTo>
                <a:lnTo>
                  <a:pt x="265" y="864"/>
                </a:lnTo>
                <a:lnTo>
                  <a:pt x="323" y="774"/>
                </a:lnTo>
                <a:lnTo>
                  <a:pt x="386" y="689"/>
                </a:lnTo>
                <a:lnTo>
                  <a:pt x="454" y="607"/>
                </a:lnTo>
                <a:lnTo>
                  <a:pt x="527" y="529"/>
                </a:lnTo>
                <a:lnTo>
                  <a:pt x="604" y="456"/>
                </a:lnTo>
                <a:lnTo>
                  <a:pt x="686" y="388"/>
                </a:lnTo>
                <a:lnTo>
                  <a:pt x="771" y="325"/>
                </a:lnTo>
                <a:lnTo>
                  <a:pt x="860" y="266"/>
                </a:lnTo>
                <a:lnTo>
                  <a:pt x="953" y="212"/>
                </a:lnTo>
                <a:lnTo>
                  <a:pt x="1050" y="164"/>
                </a:lnTo>
                <a:lnTo>
                  <a:pt x="1150" y="122"/>
                </a:lnTo>
                <a:lnTo>
                  <a:pt x="1251" y="85"/>
                </a:lnTo>
                <a:lnTo>
                  <a:pt x="1357" y="55"/>
                </a:lnTo>
                <a:lnTo>
                  <a:pt x="1464" y="32"/>
                </a:lnTo>
                <a:lnTo>
                  <a:pt x="1574" y="14"/>
                </a:lnTo>
                <a:lnTo>
                  <a:pt x="1686" y="5"/>
                </a:lnTo>
                <a:lnTo>
                  <a:pt x="1799" y="0"/>
                </a:lnTo>
                <a:close/>
              </a:path>
            </a:pathLst>
          </a:custGeom>
          <a:solidFill>
            <a:schemeClr val="bg1">
              <a:lumMod val="85000"/>
              <a:lumOff val="15000"/>
            </a:schemeClr>
          </a:solidFill>
          <a:ln w="0">
            <a:noFill/>
            <a:prstDash val="solid"/>
            <a:round/>
            <a:headEnd/>
            <a:tailEnd/>
          </a:ln>
        </p:spPr>
      </p:sp>
      <p:cxnSp>
        <p:nvCxnSpPr>
          <p:cNvPr id="17" name="Straight Connector 16" title="Horizontal Rule Line">
            <a:extLst>
              <a:ext uri="{FF2B5EF4-FFF2-40B4-BE49-F238E27FC236}">
                <a16:creationId xmlns:a16="http://schemas.microsoft.com/office/drawing/2014/main" id="{E388D78C-8BD3-45E2-A562-101603FF5CC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600" y="6199730"/>
            <a:ext cx="7010400" cy="0"/>
          </a:xfrm>
          <a:prstGeom prst="line">
            <a:avLst/>
          </a:prstGeom>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1524000" y="97795"/>
            <a:ext cx="712054"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eaLnBrk="0" fontAlgn="base" hangingPunct="0">
              <a:spcBef>
                <a:spcPct val="0"/>
              </a:spcBef>
              <a:spcAft>
                <a:spcPts val="600"/>
              </a:spcAft>
              <a:buFontTx/>
              <a:buChar char="•"/>
            </a:pPr>
            <a:r>
              <a:rPr lang="en-US" altLang="en-US" sz="1100" dirty="0">
                <a:solidFill>
                  <a:srgbClr val="3A3A44"/>
                </a:solidFill>
                <a:latin typeface="Arial" panose="020B0604020202020204" pitchFamily="34" charset="0"/>
                <a:ea typeface="Calibri" panose="020F0502020204030204" pitchFamily="34" charset="0"/>
                <a:cs typeface="Arial" panose="020B0604020202020204" pitchFamily="34" charset="0"/>
              </a:rPr>
              <a:t>screwy:</a:t>
            </a:r>
            <a:endParaRPr lang="en-US" altLang="en-US">
              <a:latin typeface="Arial" panose="020B0604020202020204" pitchFamily="34" charset="0"/>
            </a:endParaRPr>
          </a:p>
        </p:txBody>
      </p:sp>
      <p:sp>
        <p:nvSpPr>
          <p:cNvPr id="3" name="AutoShape 2" descr="Related imag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Content Placeholder 1"/>
          <p:cNvSpPr>
            <a:spLocks noGrp="1"/>
          </p:cNvSpPr>
          <p:nvPr>
            <p:ph idx="1"/>
          </p:nvPr>
        </p:nvSpPr>
        <p:spPr>
          <a:xfrm>
            <a:off x="5181600" y="2394305"/>
            <a:ext cx="6248398" cy="2931932"/>
          </a:xfrm>
        </p:spPr>
        <p:txBody>
          <a:bodyPr>
            <a:normAutofit/>
          </a:bodyPr>
          <a:lstStyle/>
          <a:p>
            <a:pPr marL="118872" indent="0">
              <a:buNone/>
            </a:pPr>
            <a:r>
              <a:rPr lang="en-US" altLang="en-US" b="1">
                <a:solidFill>
                  <a:schemeClr val="tx2"/>
                </a:solidFill>
                <a:latin typeface="Algerian" panose="04020705040A02060702" pitchFamily="82" charset="0"/>
                <a:ea typeface="Calibri" panose="020F0502020204030204" pitchFamily="34" charset="0"/>
                <a:cs typeface="Arial" panose="020B0604020202020204" pitchFamily="34" charset="0"/>
              </a:rPr>
              <a:t>                     </a:t>
            </a:r>
            <a:endParaRPr lang="en-US">
              <a:solidFill>
                <a:schemeClr val="tx2"/>
              </a:solidFill>
            </a:endParaRPr>
          </a:p>
        </p:txBody>
      </p:sp>
      <p:pic>
        <p:nvPicPr>
          <p:cNvPr id="11" name="Picture 10">
            <a:extLst>
              <a:ext uri="{FF2B5EF4-FFF2-40B4-BE49-F238E27FC236}">
                <a16:creationId xmlns:a16="http://schemas.microsoft.com/office/drawing/2014/main" id="{4D9362AD-874C-4484-BDDB-575A56409DE9}"/>
              </a:ext>
            </a:extLst>
          </p:cNvPr>
          <p:cNvPicPr>
            <a:picLocks noChangeAspect="1"/>
          </p:cNvPicPr>
          <p:nvPr/>
        </p:nvPicPr>
        <p:blipFill>
          <a:blip r:embed="rId2"/>
          <a:stretch>
            <a:fillRect/>
          </a:stretch>
        </p:blipFill>
        <p:spPr>
          <a:xfrm>
            <a:off x="0" y="39388"/>
            <a:ext cx="12114379" cy="6779223"/>
          </a:xfrm>
          <a:prstGeom prst="rect">
            <a:avLst/>
          </a:prstGeom>
        </p:spPr>
      </p:pic>
      <p:sp>
        <p:nvSpPr>
          <p:cNvPr id="12" name="Speech Bubble: Oval 11">
            <a:extLst>
              <a:ext uri="{FF2B5EF4-FFF2-40B4-BE49-F238E27FC236}">
                <a16:creationId xmlns:a16="http://schemas.microsoft.com/office/drawing/2014/main" id="{E5B4E02B-A60D-4A9B-B3C1-54B2820DAA1A}"/>
              </a:ext>
            </a:extLst>
          </p:cNvPr>
          <p:cNvSpPr/>
          <p:nvPr/>
        </p:nvSpPr>
        <p:spPr>
          <a:xfrm>
            <a:off x="203994" y="359405"/>
            <a:ext cx="3513721" cy="1260851"/>
          </a:xfrm>
          <a:prstGeom prst="wedgeEllipseCallout">
            <a:avLst>
              <a:gd name="adj1" fmla="val 109219"/>
              <a:gd name="adj2" fmla="val 50588"/>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dirty="0">
                <a:solidFill>
                  <a:srgbClr val="FFFF00"/>
                </a:solidFill>
              </a:rPr>
              <a:t>One dark, dark night, your </a:t>
            </a:r>
            <a:r>
              <a:rPr lang="en-US" sz="1600" b="1" i="1" dirty="0">
                <a:solidFill>
                  <a:srgbClr val="FFFF00"/>
                </a:solidFill>
              </a:rPr>
              <a:t>NAD/NADH </a:t>
            </a:r>
            <a:r>
              <a:rPr lang="en-US" i="1" dirty="0">
                <a:solidFill>
                  <a:srgbClr val="FFFF00"/>
                </a:solidFill>
              </a:rPr>
              <a:t>ratio</a:t>
            </a:r>
          </a:p>
          <a:p>
            <a:pPr algn="ctr"/>
            <a:r>
              <a:rPr lang="en-US" i="1" dirty="0">
                <a:solidFill>
                  <a:srgbClr val="FFFF00"/>
                </a:solidFill>
              </a:rPr>
              <a:t>dropped really low</a:t>
            </a:r>
          </a:p>
        </p:txBody>
      </p:sp>
      <p:sp>
        <p:nvSpPr>
          <p:cNvPr id="16" name="Title 1">
            <a:extLst>
              <a:ext uri="{FF2B5EF4-FFF2-40B4-BE49-F238E27FC236}">
                <a16:creationId xmlns:a16="http://schemas.microsoft.com/office/drawing/2014/main" id="{38922A3E-61E6-41E6-80D2-F4C9F25166A3}"/>
              </a:ext>
            </a:extLst>
          </p:cNvPr>
          <p:cNvSpPr txBox="1">
            <a:spLocks/>
          </p:cNvSpPr>
          <p:nvPr/>
        </p:nvSpPr>
        <p:spPr>
          <a:xfrm>
            <a:off x="9076314" y="475224"/>
            <a:ext cx="2793847" cy="21130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kumimoji="0" sz="4500" b="1" i="1" kern="1200" baseline="0">
                <a:solidFill>
                  <a:schemeClr val="accent1">
                    <a:satMod val="150000"/>
                  </a:schemeClr>
                </a:solidFill>
                <a:effectLst/>
                <a:latin typeface="+mj-lt"/>
                <a:ea typeface="+mj-ea"/>
                <a:cs typeface="+mj-cs"/>
              </a:defRPr>
            </a:lvl1pPr>
          </a:lstStyle>
          <a:p>
            <a:r>
              <a:rPr lang="en-US" sz="4400" dirty="0">
                <a:solidFill>
                  <a:srgbClr val="FFFF00"/>
                </a:solidFill>
                <a:latin typeface="Algerian" panose="04020705040A02060702" pitchFamily="82" charset="0"/>
              </a:rPr>
              <a:t> NAD</a:t>
            </a:r>
            <a:r>
              <a:rPr lang="en-US" sz="4400" baseline="30000" dirty="0">
                <a:solidFill>
                  <a:srgbClr val="FFFF00"/>
                </a:solidFill>
                <a:latin typeface="Algerian" panose="04020705040A02060702" pitchFamily="82" charset="0"/>
              </a:rPr>
              <a:t>+ </a:t>
            </a:r>
          </a:p>
          <a:p>
            <a:r>
              <a:rPr lang="en-US" sz="4400" dirty="0">
                <a:solidFill>
                  <a:srgbClr val="FFFF00"/>
                </a:solidFill>
                <a:latin typeface="Algerian" panose="04020705040A02060702" pitchFamily="82" charset="0"/>
              </a:rPr>
              <a:t>Stories</a:t>
            </a:r>
            <a:endParaRPr lang="en-US" sz="4400" dirty="0">
              <a:latin typeface="Algerian" panose="04020705040A02060702" pitchFamily="82" charset="0"/>
            </a:endParaRPr>
          </a:p>
        </p:txBody>
      </p:sp>
    </p:spTree>
    <p:extLst>
      <p:ext uri="{BB962C8B-B14F-4D97-AF65-F5344CB8AC3E}">
        <p14:creationId xmlns:p14="http://schemas.microsoft.com/office/powerpoint/2010/main" val="38803523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7F8DC4-DBB1-4862-83BB-8FD72101BDE2}"/>
              </a:ext>
            </a:extLst>
          </p:cNvPr>
          <p:cNvSpPr txBox="1">
            <a:spLocks/>
          </p:cNvSpPr>
          <p:nvPr/>
        </p:nvSpPr>
        <p:spPr>
          <a:xfrm>
            <a:off x="1920597" y="113484"/>
            <a:ext cx="9664621" cy="600753"/>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kumimoji="0" sz="4500" b="1" i="1" kern="1200" cap="all" baseline="0">
                <a:solidFill>
                  <a:schemeClr val="accent1">
                    <a:satMod val="150000"/>
                  </a:schemeClr>
                </a:solidFill>
                <a:effectLst/>
                <a:latin typeface="+mj-lt"/>
                <a:ea typeface="+mj-ea"/>
                <a:cs typeface="+mj-cs"/>
              </a:defRPr>
            </a:lvl1pPr>
          </a:lstStyle>
          <a:p>
            <a:r>
              <a:rPr lang="en-US" sz="4400" dirty="0">
                <a:solidFill>
                  <a:srgbClr val="FFFF00"/>
                </a:solidFill>
                <a:latin typeface="Algerian" panose="04020705040A02060702" pitchFamily="82" charset="0"/>
              </a:rPr>
              <a:t>    Fundamental NAD+ Stories</a:t>
            </a:r>
            <a:endParaRPr lang="en-US" sz="4400" dirty="0">
              <a:latin typeface="Algerian" panose="04020705040A02060702" pitchFamily="82" charset="0"/>
            </a:endParaRPr>
          </a:p>
        </p:txBody>
      </p:sp>
      <p:sp>
        <p:nvSpPr>
          <p:cNvPr id="5" name="Rectangle 4">
            <a:extLst>
              <a:ext uri="{FF2B5EF4-FFF2-40B4-BE49-F238E27FC236}">
                <a16:creationId xmlns:a16="http://schemas.microsoft.com/office/drawing/2014/main" id="{19A1BD63-0421-4CEB-AAAB-ABDA2C262848}"/>
              </a:ext>
            </a:extLst>
          </p:cNvPr>
          <p:cNvSpPr/>
          <p:nvPr/>
        </p:nvSpPr>
        <p:spPr>
          <a:xfrm>
            <a:off x="1138177" y="1826380"/>
            <a:ext cx="6096000" cy="4493538"/>
          </a:xfrm>
          <a:prstGeom prst="rect">
            <a:avLst/>
          </a:prstGeom>
        </p:spPr>
        <p:txBody>
          <a:bodyPr>
            <a:spAutoFit/>
          </a:bodyPr>
          <a:lstStyle/>
          <a:p>
            <a:pPr marL="285750" indent="-285750" fontAlgn="base">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NQ01 is an “antioxidant response element” gene activated by Nrf2 and the many natural processes and </a:t>
            </a:r>
            <a:r>
              <a:rPr lang="en-US" dirty="0" err="1">
                <a:latin typeface="Arial" panose="020B0604020202020204" pitchFamily="34" charset="0"/>
                <a:ea typeface="Calibri" panose="020F0502020204030204" pitchFamily="34" charset="0"/>
                <a:cs typeface="Arial" panose="020B0604020202020204" pitchFamily="34" charset="0"/>
              </a:rPr>
              <a:t>phytosubstances</a:t>
            </a:r>
            <a:r>
              <a:rPr lang="en-US" dirty="0">
                <a:latin typeface="Arial" panose="020B0604020202020204" pitchFamily="34" charset="0"/>
                <a:ea typeface="Calibri" panose="020F0502020204030204" pitchFamily="34" charset="0"/>
                <a:cs typeface="Arial" panose="020B0604020202020204" pitchFamily="34" charset="0"/>
              </a:rPr>
              <a:t> that activate Nrf2</a:t>
            </a:r>
          </a:p>
          <a:p>
            <a:pPr fontAlgn="base"/>
            <a:endParaRPr lang="en-US" dirty="0">
              <a:latin typeface="Arial" panose="020B0604020202020204" pitchFamily="34" charset="0"/>
              <a:ea typeface="Calibri" panose="020F0502020204030204" pitchFamily="34" charset="0"/>
              <a:cs typeface="Arial" panose="020B0604020202020204" pitchFamily="34" charset="0"/>
            </a:endParaRPr>
          </a:p>
          <a:p>
            <a:pPr marL="285750" indent="-285750" fontAlgn="base">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E.g. quercetin increases Nrf2-mediated gene expression of NQO1. </a:t>
            </a:r>
          </a:p>
          <a:p>
            <a:pPr fontAlgn="base"/>
            <a:endParaRPr lang="en-US" sz="800" dirty="0">
              <a:latin typeface="Arial" panose="020B0604020202020204" pitchFamily="34" charset="0"/>
              <a:ea typeface="Calibri" panose="020F0502020204030204" pitchFamily="34" charset="0"/>
              <a:cs typeface="Arial" panose="020B0604020202020204" pitchFamily="34" charset="0"/>
            </a:endParaRPr>
          </a:p>
          <a:p>
            <a:pPr marL="285750" indent="-285750" fontAlgn="base">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Beta-</a:t>
            </a:r>
            <a:r>
              <a:rPr lang="en-US" dirty="0" err="1">
                <a:latin typeface="Arial" panose="020B0604020202020204" pitchFamily="34" charset="0"/>
                <a:ea typeface="Calibri" panose="020F0502020204030204" pitchFamily="34" charset="0"/>
                <a:cs typeface="Arial" panose="020B0604020202020204" pitchFamily="34" charset="0"/>
              </a:rPr>
              <a:t>lapachone</a:t>
            </a:r>
            <a:r>
              <a:rPr lang="en-US" dirty="0">
                <a:latin typeface="Arial" panose="020B0604020202020204" pitchFamily="34" charset="0"/>
                <a:ea typeface="Calibri" panose="020F0502020204030204" pitchFamily="34" charset="0"/>
                <a:cs typeface="Arial" panose="020B0604020202020204" pitchFamily="34" charset="0"/>
              </a:rPr>
              <a:t> in particular increases NQO1 enzyme activity, a fact established by multiple studies</a:t>
            </a:r>
          </a:p>
          <a:p>
            <a:pPr fontAlgn="base"/>
            <a:endParaRPr lang="en-US" dirty="0">
              <a:latin typeface="Arial" panose="020B0604020202020204" pitchFamily="34" charset="0"/>
              <a:ea typeface="Calibri" panose="020F0502020204030204" pitchFamily="34" charset="0"/>
              <a:cs typeface="Arial" panose="020B0604020202020204" pitchFamily="34" charset="0"/>
            </a:endParaRPr>
          </a:p>
          <a:p>
            <a:pPr marL="285750" indent="-285750" fontAlgn="base">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Beta </a:t>
            </a:r>
            <a:r>
              <a:rPr lang="en-US" dirty="0" err="1">
                <a:latin typeface="Arial" panose="020B0604020202020204" pitchFamily="34" charset="0"/>
                <a:ea typeface="Calibri" panose="020F0502020204030204" pitchFamily="34" charset="0"/>
                <a:cs typeface="Arial" panose="020B0604020202020204" pitchFamily="34" charset="0"/>
              </a:rPr>
              <a:t>lapachone</a:t>
            </a:r>
            <a:r>
              <a:rPr lang="en-US" dirty="0">
                <a:latin typeface="Arial" panose="020B0604020202020204" pitchFamily="34" charset="0"/>
                <a:ea typeface="Calibri" panose="020F0502020204030204" pitchFamily="34" charset="0"/>
                <a:cs typeface="Arial" panose="020B0604020202020204" pitchFamily="34" charset="0"/>
              </a:rPr>
              <a:t> is found in the bark of the </a:t>
            </a:r>
            <a:r>
              <a:rPr lang="en-US" dirty="0" err="1">
                <a:latin typeface="Arial" panose="020B0604020202020204" pitchFamily="34" charset="0"/>
                <a:ea typeface="Calibri" panose="020F0502020204030204" pitchFamily="34" charset="0"/>
                <a:cs typeface="Arial" panose="020B0604020202020204" pitchFamily="34" charset="0"/>
              </a:rPr>
              <a:t>lapacho</a:t>
            </a:r>
            <a:r>
              <a:rPr lang="en-US" dirty="0">
                <a:latin typeface="Arial" panose="020B0604020202020204" pitchFamily="34" charset="0"/>
                <a:ea typeface="Calibri" panose="020F0502020204030204" pitchFamily="34" charset="0"/>
                <a:cs typeface="Arial" panose="020B0604020202020204" pitchFamily="34" charset="0"/>
              </a:rPr>
              <a:t> tree, is possibly in </a:t>
            </a:r>
            <a:r>
              <a:rPr lang="en-US" dirty="0" err="1">
                <a:latin typeface="Arial" panose="020B0604020202020204" pitchFamily="34" charset="0"/>
                <a:ea typeface="Calibri" panose="020F0502020204030204" pitchFamily="34" charset="0"/>
                <a:cs typeface="Arial" panose="020B0604020202020204" pitchFamily="34" charset="0"/>
              </a:rPr>
              <a:t>lapacho</a:t>
            </a:r>
            <a:r>
              <a:rPr lang="en-US" dirty="0">
                <a:latin typeface="Arial" panose="020B0604020202020204" pitchFamily="34" charset="0"/>
                <a:ea typeface="Calibri" panose="020F0502020204030204" pitchFamily="34" charset="0"/>
                <a:cs typeface="Arial" panose="020B0604020202020204" pitchFamily="34" charset="0"/>
              </a:rPr>
              <a:t> tea</a:t>
            </a:r>
          </a:p>
          <a:p>
            <a:pPr fontAlgn="base"/>
            <a:endParaRPr lang="en-US" sz="800" dirty="0">
              <a:latin typeface="Arial" panose="020B0604020202020204" pitchFamily="34" charset="0"/>
              <a:ea typeface="Calibri" panose="020F0502020204030204" pitchFamily="34" charset="0"/>
              <a:cs typeface="Arial" panose="020B0604020202020204" pitchFamily="34" charset="0"/>
            </a:endParaRPr>
          </a:p>
          <a:p>
            <a:pPr marL="285750" indent="-285750" fontAlgn="base">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But probably not in a concentration sufficient for drinking </a:t>
            </a:r>
            <a:r>
              <a:rPr lang="en-US" dirty="0" err="1">
                <a:latin typeface="Arial" panose="020B0604020202020204" pitchFamily="34" charset="0"/>
                <a:ea typeface="Calibri" panose="020F0502020204030204" pitchFamily="34" charset="0"/>
                <a:cs typeface="Arial" panose="020B0604020202020204" pitchFamily="34" charset="0"/>
              </a:rPr>
              <a:t>lapacho</a:t>
            </a:r>
            <a:r>
              <a:rPr lang="en-US" dirty="0">
                <a:latin typeface="Arial" panose="020B0604020202020204" pitchFamily="34" charset="0"/>
                <a:ea typeface="Calibri" panose="020F0502020204030204" pitchFamily="34" charset="0"/>
                <a:cs typeface="Arial" panose="020B0604020202020204" pitchFamily="34" charset="0"/>
              </a:rPr>
              <a:t> tea to make a difference by upregulating the NQ01 gene</a:t>
            </a:r>
          </a:p>
          <a:p>
            <a:pPr marL="285750" indent="-285750">
              <a:buFont typeface="Arial" panose="020B0604020202020204" pitchFamily="34" charset="0"/>
              <a:buChar char="•"/>
            </a:pPr>
            <a:endParaRPr lang="en-US" dirty="0">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4822146-D8BC-4CD9-B0C2-A5AFA0D4F81B}"/>
              </a:ext>
            </a:extLst>
          </p:cNvPr>
          <p:cNvSpPr/>
          <p:nvPr/>
        </p:nvSpPr>
        <p:spPr>
          <a:xfrm>
            <a:off x="1711075" y="805109"/>
            <a:ext cx="9437199" cy="707886"/>
          </a:xfrm>
          <a:prstGeom prst="rect">
            <a:avLst/>
          </a:prstGeom>
        </p:spPr>
        <p:txBody>
          <a:bodyPr wrap="none">
            <a:spAutoFit/>
          </a:bodyPr>
          <a:lstStyle/>
          <a:p>
            <a:r>
              <a:rPr lang="en-US" sz="4000" i="1" dirty="0"/>
              <a:t>Upregulating NQ</a:t>
            </a:r>
            <a:r>
              <a:rPr lang="en-US" sz="4000" i="1" dirty="0">
                <a:latin typeface="Arial" panose="020B0604020202020204" pitchFamily="34" charset="0"/>
                <a:cs typeface="Arial" panose="020B0604020202020204" pitchFamily="34" charset="0"/>
              </a:rPr>
              <a:t>01 with a Natural Product</a:t>
            </a:r>
            <a:endParaRPr lang="en-US" sz="3600" dirty="0"/>
          </a:p>
        </p:txBody>
      </p:sp>
      <p:pic>
        <p:nvPicPr>
          <p:cNvPr id="7" name="Picture 6" descr="Related image">
            <a:extLst>
              <a:ext uri="{FF2B5EF4-FFF2-40B4-BE49-F238E27FC236}">
                <a16:creationId xmlns:a16="http://schemas.microsoft.com/office/drawing/2014/main" id="{668CA57A-6FB0-4BE2-B543-B48E9A0CA3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2075" y="1976467"/>
            <a:ext cx="3758665" cy="23723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roduct Details">
            <a:extLst>
              <a:ext uri="{FF2B5EF4-FFF2-40B4-BE49-F238E27FC236}">
                <a16:creationId xmlns:a16="http://schemas.microsoft.com/office/drawing/2014/main" id="{90823092-D73F-49F0-BA73-DC78A7B159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8871" y="4547810"/>
            <a:ext cx="1772108" cy="17721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Product Details">
            <a:extLst>
              <a:ext uri="{FF2B5EF4-FFF2-40B4-BE49-F238E27FC236}">
                <a16:creationId xmlns:a16="http://schemas.microsoft.com/office/drawing/2014/main" id="{F34C1FC1-1DFB-459E-868A-78126422C89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306" r="5558"/>
          <a:stretch/>
        </p:blipFill>
        <p:spPr bwMode="auto">
          <a:xfrm>
            <a:off x="9798877" y="4547809"/>
            <a:ext cx="1561863" cy="1772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62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57F8DC4-DBB1-4862-83BB-8FD72101BDE2}"/>
              </a:ext>
            </a:extLst>
          </p:cNvPr>
          <p:cNvSpPr txBox="1">
            <a:spLocks/>
          </p:cNvSpPr>
          <p:nvPr/>
        </p:nvSpPr>
        <p:spPr>
          <a:xfrm>
            <a:off x="1920597" y="113484"/>
            <a:ext cx="9664621" cy="600753"/>
          </a:xfrm>
          <a:prstGeom prst="rect">
            <a:avLst/>
          </a:prstGeom>
        </p:spPr>
        <p:txBody>
          <a:bodyPr vert="horz" lIns="91440" tIns="45720" rIns="91440" bIns="45720" rtlCol="0" anchor="t">
            <a:noAutofit/>
          </a:bodyPr>
          <a:lstStyle>
            <a:lvl1pPr algn="l" defTabSz="914400" rtl="0" eaLnBrk="1" latinLnBrk="0" hangingPunct="1">
              <a:lnSpc>
                <a:spcPct val="85000"/>
              </a:lnSpc>
              <a:spcBef>
                <a:spcPct val="0"/>
              </a:spcBef>
              <a:buNone/>
              <a:defRPr kumimoji="0" sz="4500" b="1" i="1" kern="1200" cap="all" baseline="0">
                <a:solidFill>
                  <a:schemeClr val="accent1">
                    <a:satMod val="150000"/>
                  </a:schemeClr>
                </a:solidFill>
                <a:effectLst/>
                <a:latin typeface="+mj-lt"/>
                <a:ea typeface="+mj-ea"/>
                <a:cs typeface="+mj-cs"/>
              </a:defRPr>
            </a:lvl1pPr>
          </a:lstStyle>
          <a:p>
            <a:r>
              <a:rPr lang="en-US" sz="4400" dirty="0">
                <a:solidFill>
                  <a:srgbClr val="FFFF00"/>
                </a:solidFill>
                <a:latin typeface="Algerian" panose="04020705040A02060702" pitchFamily="82" charset="0"/>
              </a:rPr>
              <a:t>    Fundamental NAD+ Stories</a:t>
            </a:r>
            <a:endParaRPr lang="en-US" sz="4400" dirty="0">
              <a:latin typeface="Algerian" panose="04020705040A02060702" pitchFamily="82" charset="0"/>
            </a:endParaRPr>
          </a:p>
        </p:txBody>
      </p:sp>
      <p:sp>
        <p:nvSpPr>
          <p:cNvPr id="5" name="Rectangle 4">
            <a:extLst>
              <a:ext uri="{FF2B5EF4-FFF2-40B4-BE49-F238E27FC236}">
                <a16:creationId xmlns:a16="http://schemas.microsoft.com/office/drawing/2014/main" id="{19A1BD63-0421-4CEB-AAAB-ABDA2C262848}"/>
              </a:ext>
            </a:extLst>
          </p:cNvPr>
          <p:cNvSpPr/>
          <p:nvPr/>
        </p:nvSpPr>
        <p:spPr>
          <a:xfrm>
            <a:off x="935511" y="2190562"/>
            <a:ext cx="6487599" cy="3631763"/>
          </a:xfrm>
          <a:prstGeom prst="rect">
            <a:avLst/>
          </a:prstGeom>
        </p:spPr>
        <p:txBody>
          <a:bodyPr wrap="square">
            <a:spAutoFit/>
          </a:bodyPr>
          <a:lstStyle/>
          <a:p>
            <a:pPr marL="404622" indent="-285750">
              <a:buFont typeface="Arial" panose="020B0604020202020204" pitchFamily="34" charset="0"/>
              <a:buChar char="•"/>
            </a:pPr>
            <a:r>
              <a:rPr lang="en-US" altLang="en-US" dirty="0">
                <a:latin typeface="Arial" panose="020B0604020202020204" pitchFamily="34" charset="0"/>
                <a:ea typeface="Calibri" panose="020F0502020204030204" pitchFamily="34" charset="0"/>
                <a:cs typeface="Arial" panose="020B0604020202020204" pitchFamily="34" charset="0"/>
              </a:rPr>
              <a:t>Research establishes beta </a:t>
            </a:r>
            <a:r>
              <a:rPr lang="en-US" altLang="en-US" dirty="0" err="1">
                <a:latin typeface="Arial" panose="020B0604020202020204" pitchFamily="34" charset="0"/>
                <a:ea typeface="Calibri" panose="020F0502020204030204" pitchFamily="34" charset="0"/>
                <a:cs typeface="Arial" panose="020B0604020202020204" pitchFamily="34" charset="0"/>
              </a:rPr>
              <a:t>lapachone</a:t>
            </a:r>
            <a:r>
              <a:rPr lang="en-US" altLang="en-US" dirty="0">
                <a:latin typeface="Arial" panose="020B0604020202020204" pitchFamily="34" charset="0"/>
                <a:ea typeface="Calibri" panose="020F0502020204030204" pitchFamily="34" charset="0"/>
                <a:cs typeface="Arial" panose="020B0604020202020204" pitchFamily="34" charset="0"/>
              </a:rPr>
              <a:t> in rats</a:t>
            </a:r>
          </a:p>
          <a:p>
            <a:pPr marL="697230" lvl="1" indent="-285750"/>
            <a:r>
              <a:rPr lang="en-US" sz="1600" dirty="0">
                <a:latin typeface="Arial" panose="020B0604020202020204" pitchFamily="34" charset="0"/>
                <a:ea typeface="Calibri" panose="020F0502020204030204" pitchFamily="34" charset="0"/>
                <a:cs typeface="Arial" panose="020B0604020202020204" pitchFamily="34" charset="0"/>
              </a:rPr>
              <a:t>elevates the ratio of NAD/NADH in endothelial cells </a:t>
            </a:r>
          </a:p>
          <a:p>
            <a:pPr marL="697230" lvl="1" indent="-285750"/>
            <a:r>
              <a:rPr lang="en-US" sz="1600" dirty="0">
                <a:latin typeface="Arial" panose="020B0604020202020204" pitchFamily="34" charset="0"/>
                <a:ea typeface="Calibri" panose="020F0502020204030204" pitchFamily="34" charset="0"/>
                <a:cs typeface="Arial" panose="020B0604020202020204" pitchFamily="34" charset="0"/>
              </a:rPr>
              <a:t>increases </a:t>
            </a:r>
            <a:r>
              <a:rPr lang="en-US" sz="1600" dirty="0" err="1">
                <a:latin typeface="Arial" panose="020B0604020202020204" pitchFamily="34" charset="0"/>
                <a:ea typeface="Calibri" panose="020F0502020204030204" pitchFamily="34" charset="0"/>
                <a:cs typeface="Arial" panose="020B0604020202020204" pitchFamily="34" charset="0"/>
              </a:rPr>
              <a:t>eNOS</a:t>
            </a:r>
            <a:r>
              <a:rPr lang="en-US" sz="1600" dirty="0">
                <a:latin typeface="Arial" panose="020B0604020202020204" pitchFamily="34" charset="0"/>
                <a:ea typeface="Calibri" panose="020F0502020204030204" pitchFamily="34" charset="0"/>
                <a:cs typeface="Arial" panose="020B0604020202020204" pitchFamily="34" charset="0"/>
              </a:rPr>
              <a:t> activity via an AMPK-dependent mechanism</a:t>
            </a:r>
          </a:p>
          <a:p>
            <a:pPr marL="697230" lvl="1" indent="-285750"/>
            <a:endParaRPr lang="en-US" altLang="en-US" sz="1600" dirty="0">
              <a:latin typeface="Arial" panose="020B0604020202020204" pitchFamily="34" charset="0"/>
              <a:ea typeface="Calibri" panose="020F0502020204030204" pitchFamily="34" charset="0"/>
              <a:cs typeface="Arial" panose="020B0604020202020204" pitchFamily="34" charset="0"/>
            </a:endParaRPr>
          </a:p>
          <a:p>
            <a:pPr marL="240030" indent="-285750">
              <a:buFont typeface="Arial" panose="020B0604020202020204" pitchFamily="34" charset="0"/>
              <a:buChar char="•"/>
            </a:pPr>
            <a:r>
              <a:rPr lang="en-US" altLang="en-US" sz="1600" dirty="0">
                <a:latin typeface="Arial" panose="020B0604020202020204" pitchFamily="34" charset="0"/>
                <a:ea typeface="Calibri" panose="020F0502020204030204" pitchFamily="34" charset="0"/>
                <a:cs typeface="Arial" panose="020B0604020202020204" pitchFamily="34" charset="0"/>
              </a:rPr>
              <a:t>As a consequence, reduces blood pressure</a:t>
            </a:r>
          </a:p>
          <a:p>
            <a:pPr marL="697230" lvl="1" indent="-285750"/>
            <a:r>
              <a:rPr lang="en-US" sz="1600" dirty="0">
                <a:latin typeface="Arial" panose="020B0604020202020204" pitchFamily="34" charset="0"/>
                <a:ea typeface="Calibri" panose="020F0502020204030204" pitchFamily="34" charset="0"/>
                <a:cs typeface="Arial" panose="020B0604020202020204" pitchFamily="34" charset="0"/>
              </a:rPr>
              <a:t>The elevation in the NAD/NADH ratio also results in a reduced cleavage and secretion of ACE into the bloodstream, thereby reducing Angiotensin II formation. </a:t>
            </a:r>
            <a:br>
              <a:rPr lang="en-US" sz="1600" dirty="0">
                <a:latin typeface="Arial" panose="020B0604020202020204" pitchFamily="34" charset="0"/>
                <a:ea typeface="Calibri" panose="020F0502020204030204" pitchFamily="34" charset="0"/>
                <a:cs typeface="Arial" panose="020B0604020202020204" pitchFamily="34" charset="0"/>
              </a:rPr>
            </a:br>
            <a:r>
              <a:rPr lang="en-US" sz="1600" dirty="0">
                <a:latin typeface="Arial" panose="020B0604020202020204" pitchFamily="34" charset="0"/>
                <a:ea typeface="Calibri" panose="020F0502020204030204" pitchFamily="34" charset="0"/>
                <a:cs typeface="Arial" panose="020B0604020202020204" pitchFamily="34" charset="0"/>
              </a:rPr>
              <a:t> </a:t>
            </a:r>
          </a:p>
          <a:p>
            <a:pPr marL="240030" indent="-285750">
              <a:buFont typeface="Arial" panose="020B0604020202020204" pitchFamily="34" charset="0"/>
              <a:buChar char="•"/>
            </a:pPr>
            <a:r>
              <a:rPr lang="en-US" sz="1600" dirty="0">
                <a:latin typeface="Arial" panose="020B0604020202020204" pitchFamily="34" charset="0"/>
                <a:ea typeface="Calibri" panose="020F0502020204030204" pitchFamily="34" charset="0"/>
                <a:cs typeface="Arial" panose="020B0604020202020204" pitchFamily="34" charset="0"/>
              </a:rPr>
              <a:t>As a result of the </a:t>
            </a:r>
            <a:r>
              <a:rPr lang="en-US" sz="1600" dirty="0" err="1">
                <a:latin typeface="Arial" panose="020B0604020202020204" pitchFamily="34" charset="0"/>
                <a:ea typeface="Calibri" panose="020F0502020204030204" pitchFamily="34" charset="0"/>
                <a:cs typeface="Arial" panose="020B0604020202020204" pitchFamily="34" charset="0"/>
              </a:rPr>
              <a:t>eNOS</a:t>
            </a:r>
            <a:r>
              <a:rPr lang="en-US" sz="1600" dirty="0">
                <a:latin typeface="Arial" panose="020B0604020202020204" pitchFamily="34" charset="0"/>
                <a:ea typeface="Calibri" panose="020F0502020204030204" pitchFamily="34" charset="0"/>
                <a:cs typeface="Arial" panose="020B0604020202020204" pitchFamily="34" charset="0"/>
              </a:rPr>
              <a:t>-mediated method and the ACE-reduction mediated molecular mechanism,  resolved hypertension in rats.  </a:t>
            </a:r>
          </a:p>
          <a:p>
            <a:pPr marL="697230" lvl="1" indent="-285750"/>
            <a:endParaRPr lang="en-US" sz="1600" dirty="0">
              <a:latin typeface="Arial" panose="020B0604020202020204" pitchFamily="34" charset="0"/>
              <a:ea typeface="Calibri" panose="020F0502020204030204" pitchFamily="34" charset="0"/>
              <a:cs typeface="Arial" panose="020B0604020202020204" pitchFamily="34" charset="0"/>
            </a:endParaRPr>
          </a:p>
          <a:p>
            <a:pPr marL="240030" indent="-285750">
              <a:buFont typeface="Arial" panose="020B0604020202020204" pitchFamily="34" charset="0"/>
              <a:buChar char="•"/>
            </a:pPr>
            <a:r>
              <a:rPr lang="en-US" dirty="0">
                <a:latin typeface="Arial" panose="020B0604020202020204" pitchFamily="34" charset="0"/>
                <a:ea typeface="Calibri" panose="020F0502020204030204" pitchFamily="34" charset="0"/>
                <a:cs typeface="Arial" panose="020B0604020202020204" pitchFamily="34" charset="0"/>
              </a:rPr>
              <a:t> As a result of all this research, NQO1 activation has  been recently proposed as a </a:t>
            </a:r>
            <a:r>
              <a:rPr lang="en-US" dirty="0">
                <a:latin typeface="Arial" panose="020B0604020202020204" pitchFamily="34" charset="0"/>
                <a:cs typeface="Arial" panose="020B0604020202020204" pitchFamily="34" charset="0"/>
              </a:rPr>
              <a:t>strategy for controlling hypertension</a:t>
            </a:r>
            <a:endParaRPr lang="en-US" dirty="0">
              <a:latin typeface="Arial" panose="020B0604020202020204" pitchFamily="34" charset="0"/>
              <a:ea typeface="Calibri" panose="020F050202020403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E4822146-D8BC-4CD9-B0C2-A5AFA0D4F81B}"/>
              </a:ext>
            </a:extLst>
          </p:cNvPr>
          <p:cNvSpPr/>
          <p:nvPr/>
        </p:nvSpPr>
        <p:spPr>
          <a:xfrm>
            <a:off x="1711075" y="805109"/>
            <a:ext cx="9437199" cy="707886"/>
          </a:xfrm>
          <a:prstGeom prst="rect">
            <a:avLst/>
          </a:prstGeom>
        </p:spPr>
        <p:txBody>
          <a:bodyPr wrap="none">
            <a:spAutoFit/>
          </a:bodyPr>
          <a:lstStyle/>
          <a:p>
            <a:r>
              <a:rPr lang="en-US" sz="4000" i="1" dirty="0"/>
              <a:t>Upregulating NQ</a:t>
            </a:r>
            <a:r>
              <a:rPr lang="en-US" sz="4000" i="1" dirty="0">
                <a:latin typeface="Arial" panose="020B0604020202020204" pitchFamily="34" charset="0"/>
                <a:cs typeface="Arial" panose="020B0604020202020204" pitchFamily="34" charset="0"/>
              </a:rPr>
              <a:t>01 with a Natural Product</a:t>
            </a:r>
            <a:endParaRPr lang="en-US" sz="3600" dirty="0"/>
          </a:p>
        </p:txBody>
      </p:sp>
      <p:pic>
        <p:nvPicPr>
          <p:cNvPr id="2" name="Picture 1">
            <a:extLst>
              <a:ext uri="{FF2B5EF4-FFF2-40B4-BE49-F238E27FC236}">
                <a16:creationId xmlns:a16="http://schemas.microsoft.com/office/drawing/2014/main" id="{E4EC2832-E1D6-405E-AB9E-946785028784}"/>
              </a:ext>
            </a:extLst>
          </p:cNvPr>
          <p:cNvPicPr>
            <a:picLocks noChangeAspect="1"/>
          </p:cNvPicPr>
          <p:nvPr/>
        </p:nvPicPr>
        <p:blipFill rotWithShape="1">
          <a:blip r:embed="rId2"/>
          <a:srcRect l="16188" r="-14680"/>
          <a:stretch/>
        </p:blipFill>
        <p:spPr>
          <a:xfrm>
            <a:off x="7894509" y="2316130"/>
            <a:ext cx="4204802" cy="3248049"/>
          </a:xfrm>
          <a:prstGeom prst="rect">
            <a:avLst/>
          </a:prstGeom>
        </p:spPr>
      </p:pic>
      <p:sp>
        <p:nvSpPr>
          <p:cNvPr id="3" name="Rectangle 2">
            <a:extLst>
              <a:ext uri="{FF2B5EF4-FFF2-40B4-BE49-F238E27FC236}">
                <a16:creationId xmlns:a16="http://schemas.microsoft.com/office/drawing/2014/main" id="{F5177741-A983-43AE-806B-31201BBEC465}"/>
              </a:ext>
            </a:extLst>
          </p:cNvPr>
          <p:cNvSpPr/>
          <p:nvPr/>
        </p:nvSpPr>
        <p:spPr>
          <a:xfrm>
            <a:off x="8771262" y="5737132"/>
            <a:ext cx="1713995" cy="369332"/>
          </a:xfrm>
          <a:prstGeom prst="rect">
            <a:avLst/>
          </a:prstGeom>
        </p:spPr>
        <p:txBody>
          <a:bodyPr wrap="none">
            <a:spAutoFit/>
          </a:bodyPr>
          <a:lstStyle/>
          <a:p>
            <a:r>
              <a:rPr lang="el-GR" altLang="en-US" dirty="0">
                <a:latin typeface="Calibri" panose="020F0502020204030204" pitchFamily="34" charset="0"/>
                <a:ea typeface="Calibri" panose="020F0502020204030204" pitchFamily="34" charset="0"/>
                <a:cs typeface="Calibri" panose="020F0502020204030204" pitchFamily="34" charset="0"/>
              </a:rPr>
              <a:t>Β</a:t>
            </a:r>
            <a:r>
              <a:rPr lang="en-US" altLang="en-US" dirty="0">
                <a:latin typeface="Calibri" panose="020F0502020204030204" pitchFamily="34" charset="0"/>
                <a:ea typeface="Calibri" panose="020F0502020204030204" pitchFamily="34" charset="0"/>
                <a:cs typeface="Calibri" panose="020F0502020204030204" pitchFamily="34" charset="0"/>
              </a:rPr>
              <a:t>-</a:t>
            </a:r>
            <a:r>
              <a:rPr lang="en-US" altLang="en-US" dirty="0">
                <a:latin typeface="Arial" panose="020B0604020202020204" pitchFamily="34" charset="0"/>
                <a:ea typeface="Calibri" panose="020F0502020204030204" pitchFamily="34" charset="0"/>
                <a:cs typeface="Arial" panose="020B0604020202020204" pitchFamily="34" charset="0"/>
              </a:rPr>
              <a:t>lapacho Tree</a:t>
            </a:r>
            <a:endParaRPr lang="en-US" dirty="0"/>
          </a:p>
        </p:txBody>
      </p:sp>
    </p:spTree>
    <p:extLst>
      <p:ext uri="{BB962C8B-B14F-4D97-AF65-F5344CB8AC3E}">
        <p14:creationId xmlns:p14="http://schemas.microsoft.com/office/powerpoint/2010/main" val="237777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644A7-2FA4-434E-A750-DD79A4CD724A}"/>
              </a:ext>
            </a:extLst>
          </p:cNvPr>
          <p:cNvSpPr>
            <a:spLocks noGrp="1"/>
          </p:cNvSpPr>
          <p:nvPr>
            <p:ph type="title"/>
          </p:nvPr>
        </p:nvSpPr>
        <p:spPr>
          <a:xfrm>
            <a:off x="733631" y="498243"/>
            <a:ext cx="3833906" cy="4952492"/>
          </a:xfrm>
        </p:spPr>
        <p:txBody>
          <a:bodyPr>
            <a:normAutofit/>
          </a:bodyPr>
          <a:lstStyle/>
          <a:p>
            <a:r>
              <a:rPr lang="en-US" sz="4400" dirty="0"/>
              <a:t>Conclusions and Practical  Consequences</a:t>
            </a:r>
          </a:p>
        </p:txBody>
      </p:sp>
      <p:sp>
        <p:nvSpPr>
          <p:cNvPr id="3" name="Content Placeholder 2">
            <a:extLst>
              <a:ext uri="{FF2B5EF4-FFF2-40B4-BE49-F238E27FC236}">
                <a16:creationId xmlns:a16="http://schemas.microsoft.com/office/drawing/2014/main" id="{15F94C17-C11F-F844-A656-3761D92D3393}"/>
              </a:ext>
            </a:extLst>
          </p:cNvPr>
          <p:cNvSpPr>
            <a:spLocks noGrp="1"/>
          </p:cNvSpPr>
          <p:nvPr>
            <p:ph idx="1"/>
          </p:nvPr>
        </p:nvSpPr>
        <p:spPr/>
        <p:txBody>
          <a:bodyPr>
            <a:normAutofit lnSpcReduction="10000"/>
          </a:bodyPr>
          <a:lstStyle/>
          <a:p>
            <a:pPr marL="0" indent="0">
              <a:buNone/>
            </a:pPr>
            <a:r>
              <a:rPr lang="en-US" dirty="0"/>
              <a:t>1. Horrible things can and will happen if you do not have enough </a:t>
            </a:r>
            <a:r>
              <a:rPr lang="en-US" dirty="0" err="1"/>
              <a:t>NAD+or</a:t>
            </a:r>
            <a:r>
              <a:rPr lang="en-US" dirty="0"/>
              <a:t> you’re NAD+/NADH ratio is too low.
2. Most of the NAD+ you depend on is recirculated in the NAD Salvage cycle.
3. The extended version of the NAD Salvage cycle involves several other Cycles including ones connected with circadian rhythms, and with mitochondrial well being and mitochondrial biogenesis.
4. Important actors in The NAD Salvage cycle and in the biological activities of NAD are the </a:t>
            </a:r>
            <a:r>
              <a:rPr lang="en-US" dirty="0" err="1"/>
              <a:t>sirtuins</a:t>
            </a:r>
            <a:r>
              <a:rPr lang="en-US" dirty="0"/>
              <a:t>, sister enzymes that are responsible for many of the impacts of normal or too low NAD+..</a:t>
            </a:r>
          </a:p>
          <a:p>
            <a:pPr marL="0" indent="0">
              <a:buNone/>
            </a:pPr>
            <a:r>
              <a:rPr lang="en-US" dirty="0"/>
              <a:t>5.Many things can go wrong in these Cycles which feed upon and affect each other, and these things can result in too low NAD+. There are many NAD+ Pac Men factors.</a:t>
            </a:r>
          </a:p>
        </p:txBody>
      </p:sp>
    </p:spTree>
    <p:extLst>
      <p:ext uri="{BB962C8B-B14F-4D97-AF65-F5344CB8AC3E}">
        <p14:creationId xmlns:p14="http://schemas.microsoft.com/office/powerpoint/2010/main" val="35646389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CAE0-7D0B-4940-8B43-B4B458B0AA1D}"/>
              </a:ext>
            </a:extLst>
          </p:cNvPr>
          <p:cNvSpPr>
            <a:spLocks noGrp="1"/>
          </p:cNvSpPr>
          <p:nvPr>
            <p:ph type="title"/>
          </p:nvPr>
        </p:nvSpPr>
        <p:spPr/>
        <p:txBody>
          <a:bodyPr>
            <a:normAutofit/>
          </a:bodyPr>
          <a:lstStyle/>
          <a:p>
            <a:r>
              <a:rPr lang="en-US" sz="4400" dirty="0"/>
              <a:t>Conclusions and practical interventions</a:t>
            </a:r>
          </a:p>
        </p:txBody>
      </p:sp>
      <p:sp>
        <p:nvSpPr>
          <p:cNvPr id="3" name="Content Placeholder 2">
            <a:extLst>
              <a:ext uri="{FF2B5EF4-FFF2-40B4-BE49-F238E27FC236}">
                <a16:creationId xmlns:a16="http://schemas.microsoft.com/office/drawing/2014/main" id="{102B748F-7C47-1D42-A2BA-462C5777B928}"/>
              </a:ext>
            </a:extLst>
          </p:cNvPr>
          <p:cNvSpPr>
            <a:spLocks noGrp="1"/>
          </p:cNvSpPr>
          <p:nvPr>
            <p:ph idx="1"/>
          </p:nvPr>
        </p:nvSpPr>
        <p:spPr>
          <a:xfrm>
            <a:off x="5110671" y="-715472"/>
            <a:ext cx="6248398" cy="5655156"/>
          </a:xfrm>
        </p:spPr>
        <p:txBody>
          <a:bodyPr>
            <a:noAutofit/>
          </a:bodyPr>
          <a:lstStyle/>
          <a:p>
            <a:pPr marL="0" indent="0">
              <a:buNone/>
            </a:pPr>
            <a:r>
              <a:rPr lang="en-US" dirty="0"/>
              <a:t>6. Because there is much positive feedback among these Cycles if something goes wrong, and there are many many opportunities for this to happen,, the body may not be able to restore healthy NAD+ and NAD+/ NAD ratios without an extraordinary intervention. The NAD salvage cycle possibly requires rebooting. This may not be possible through normal interventions such as dietary ones.</a:t>
            </a:r>
          </a:p>
          <a:p>
            <a:pPr marL="0" indent="0">
              <a:buNone/>
            </a:pPr>
            <a:r>
              <a:rPr lang="en-US" dirty="0"/>
              <a:t>7. I strongly conjecture that IV NAD infusions are now the best and possibly only way to provide such a rebooting intervention.  Clinicians who are involved with NAD infusions at this conference have told me that they definitely have noticed a switching process that often takes place as a result of an infusion to a  basically more healthy  constitutional state. </a:t>
            </a:r>
          </a:p>
        </p:txBody>
      </p:sp>
    </p:spTree>
    <p:extLst>
      <p:ext uri="{BB962C8B-B14F-4D97-AF65-F5344CB8AC3E}">
        <p14:creationId xmlns:p14="http://schemas.microsoft.com/office/powerpoint/2010/main" val="2904979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0CAE0-7D0B-4940-8B43-B4B458B0AA1D}"/>
              </a:ext>
            </a:extLst>
          </p:cNvPr>
          <p:cNvSpPr>
            <a:spLocks noGrp="1"/>
          </p:cNvSpPr>
          <p:nvPr>
            <p:ph type="title"/>
          </p:nvPr>
        </p:nvSpPr>
        <p:spPr/>
        <p:txBody>
          <a:bodyPr>
            <a:normAutofit/>
          </a:bodyPr>
          <a:lstStyle/>
          <a:p>
            <a:r>
              <a:rPr lang="en-US" sz="4400" dirty="0"/>
              <a:t>Conclusions and practical interventions</a:t>
            </a:r>
          </a:p>
        </p:txBody>
      </p:sp>
      <p:sp>
        <p:nvSpPr>
          <p:cNvPr id="3" name="Content Placeholder 2">
            <a:extLst>
              <a:ext uri="{FF2B5EF4-FFF2-40B4-BE49-F238E27FC236}">
                <a16:creationId xmlns:a16="http://schemas.microsoft.com/office/drawing/2014/main" id="{102B748F-7C47-1D42-A2BA-462C5777B928}"/>
              </a:ext>
            </a:extLst>
          </p:cNvPr>
          <p:cNvSpPr>
            <a:spLocks noGrp="1"/>
          </p:cNvSpPr>
          <p:nvPr>
            <p:ph idx="1"/>
          </p:nvPr>
        </p:nvSpPr>
        <p:spPr>
          <a:xfrm>
            <a:off x="5110671" y="-715472"/>
            <a:ext cx="6248398" cy="5655156"/>
          </a:xfrm>
        </p:spPr>
        <p:txBody>
          <a:bodyPr>
            <a:noAutofit/>
          </a:bodyPr>
          <a:lstStyle/>
          <a:p>
            <a:pPr marL="0" indent="0">
              <a:buNone/>
            </a:pPr>
            <a:endParaRPr lang="en-US" dirty="0"/>
          </a:p>
          <a:p>
            <a:pPr marL="0" indent="0">
              <a:buNone/>
            </a:pPr>
            <a:r>
              <a:rPr lang="en-US" dirty="0"/>
              <a:t>8.  To maintain a healthy NAD÷ state and mitigate a number of Pac Man factors there are of course many things that can be done, starting of course with respecting healthy sleep, dietary and lifestyle  patterns. Dietary supplements  that could be a significant help could include NR, resveratrol. </a:t>
            </a:r>
            <a:r>
              <a:rPr lang="en-US" dirty="0" err="1"/>
              <a:t>Apigenin</a:t>
            </a:r>
            <a:r>
              <a:rPr lang="en-US" dirty="0"/>
              <a:t>,  and many other plant polyphenols. Again, health of the processes that produces NAD depends on health of numerous other body pathways.</a:t>
            </a:r>
          </a:p>
          <a:p>
            <a:pPr marL="0" indent="0">
              <a:buNone/>
            </a:pPr>
            <a:r>
              <a:rPr lang="en-US" dirty="0"/>
              <a:t>9. I believe the control of chronic systemic inflammation is an additional key factor in maintaining health especially in aging.  And  there are some important things that can be done about that as well. That is another very important conversation.</a:t>
            </a:r>
          </a:p>
        </p:txBody>
      </p:sp>
    </p:spTree>
    <p:extLst>
      <p:ext uri="{BB962C8B-B14F-4D97-AF65-F5344CB8AC3E}">
        <p14:creationId xmlns:p14="http://schemas.microsoft.com/office/powerpoint/2010/main" val="22485252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17302-24FD-4808-BF29-66F47E23F5A9}"/>
              </a:ext>
            </a:extLst>
          </p:cNvPr>
          <p:cNvSpPr>
            <a:spLocks noGrp="1"/>
          </p:cNvSpPr>
          <p:nvPr>
            <p:ph type="ctrTitle"/>
          </p:nvPr>
        </p:nvSpPr>
        <p:spPr>
          <a:xfrm>
            <a:off x="7364764" y="4628754"/>
            <a:ext cx="4902963" cy="1872524"/>
          </a:xfrm>
        </p:spPr>
        <p:txBody>
          <a:bodyPr>
            <a:noAutofit/>
          </a:bodyPr>
          <a:lstStyle/>
          <a:p>
            <a:r>
              <a:rPr lang="en-US" sz="2000" u="sng" dirty="0">
                <a:latin typeface="+mn-lt"/>
              </a:rPr>
              <a:t>Aging  </a:t>
            </a:r>
            <a:r>
              <a:rPr lang="en-US" sz="2000" u="sng" dirty="0" err="1">
                <a:latin typeface="+mn-lt"/>
              </a:rPr>
              <a:t>ScienceS</a:t>
            </a:r>
            <a:r>
              <a:rPr lang="en-US" sz="2000" u="sng" dirty="0">
                <a:latin typeface="+mn-lt"/>
              </a:rPr>
              <a:t>  core  team</a:t>
            </a:r>
            <a:r>
              <a:rPr lang="en-US" sz="2800" dirty="0">
                <a:latin typeface="+mn-lt"/>
              </a:rPr>
              <a:t>:</a:t>
            </a:r>
            <a:br>
              <a:rPr lang="en-US" sz="800" dirty="0">
                <a:latin typeface="+mn-lt"/>
              </a:rPr>
            </a:br>
            <a:br>
              <a:rPr lang="en-US" sz="800" dirty="0">
                <a:latin typeface="+mn-lt"/>
              </a:rPr>
            </a:br>
            <a:r>
              <a:rPr lang="en-US" sz="2000" dirty="0">
                <a:latin typeface="+mn-lt"/>
              </a:rPr>
              <a:t>	James P. Watson, M.D.</a:t>
            </a:r>
            <a:br>
              <a:rPr lang="en-US" sz="2000" dirty="0">
                <a:latin typeface="+mn-lt"/>
              </a:rPr>
            </a:br>
            <a:r>
              <a:rPr lang="en-US" sz="2000" dirty="0">
                <a:latin typeface="+mn-lt"/>
              </a:rPr>
              <a:t>	Melody Winnig, M.I.S.</a:t>
            </a:r>
            <a:br>
              <a:rPr lang="en-US" sz="2000" dirty="0">
                <a:latin typeface="+mn-lt"/>
              </a:rPr>
            </a:br>
            <a:r>
              <a:rPr lang="en-US" sz="2000" dirty="0">
                <a:latin typeface="+mn-lt"/>
              </a:rPr>
              <a:t>	Michael Giuliano, M. S.</a:t>
            </a:r>
            <a:br>
              <a:rPr lang="en-US" sz="2000" dirty="0">
                <a:latin typeface="+mn-lt"/>
              </a:rPr>
            </a:br>
            <a:r>
              <a:rPr lang="en-US" sz="2000" dirty="0">
                <a:latin typeface="+mn-lt"/>
              </a:rPr>
              <a:t>	Vince </a:t>
            </a:r>
            <a:r>
              <a:rPr lang="en-US" sz="2000" dirty="0" err="1">
                <a:latin typeface="+mn-lt"/>
              </a:rPr>
              <a:t>Giuliano,PhD</a:t>
            </a:r>
            <a:endParaRPr lang="en-US" sz="2000" dirty="0"/>
          </a:p>
        </p:txBody>
      </p:sp>
      <p:sp>
        <p:nvSpPr>
          <p:cNvPr id="3" name="Subtitle 2">
            <a:extLst>
              <a:ext uri="{FF2B5EF4-FFF2-40B4-BE49-F238E27FC236}">
                <a16:creationId xmlns:a16="http://schemas.microsoft.com/office/drawing/2014/main" id="{D29B63D6-50DB-4EF7-9ACE-C78335E85D8D}"/>
              </a:ext>
            </a:extLst>
          </p:cNvPr>
          <p:cNvSpPr>
            <a:spLocks noGrp="1"/>
          </p:cNvSpPr>
          <p:nvPr>
            <p:ph type="subTitle" idx="1"/>
          </p:nvPr>
        </p:nvSpPr>
        <p:spPr>
          <a:xfrm>
            <a:off x="7211417" y="6165174"/>
            <a:ext cx="7034362" cy="706355"/>
          </a:xfrm>
        </p:spPr>
        <p:txBody>
          <a:bodyPr/>
          <a:lstStyle/>
          <a:p>
            <a:r>
              <a:rPr lang="en-US" dirty="0"/>
              <a:t>Thanks to our many  associate research writers</a:t>
            </a:r>
          </a:p>
        </p:txBody>
      </p:sp>
      <p:sp>
        <p:nvSpPr>
          <p:cNvPr id="4" name="Rectangle 3">
            <a:extLst>
              <a:ext uri="{FF2B5EF4-FFF2-40B4-BE49-F238E27FC236}">
                <a16:creationId xmlns:a16="http://schemas.microsoft.com/office/drawing/2014/main" id="{2CCFDD98-9EC3-498E-A98D-53E9BB863632}"/>
              </a:ext>
            </a:extLst>
          </p:cNvPr>
          <p:cNvSpPr/>
          <p:nvPr/>
        </p:nvSpPr>
        <p:spPr>
          <a:xfrm>
            <a:off x="4952973" y="4258503"/>
            <a:ext cx="2535951" cy="369332"/>
          </a:xfrm>
          <a:prstGeom prst="rect">
            <a:avLst/>
          </a:prstGeom>
        </p:spPr>
        <p:txBody>
          <a:bodyPr wrap="none">
            <a:spAutoFit/>
          </a:bodyPr>
          <a:lstStyle/>
          <a:p>
            <a:r>
              <a:rPr lang="en-US" dirty="0">
                <a:solidFill>
                  <a:srgbClr val="FFFF00"/>
                </a:solidFill>
              </a:rPr>
              <a:t>www.agingsciences.com</a:t>
            </a:r>
          </a:p>
        </p:txBody>
      </p:sp>
      <p:pic>
        <p:nvPicPr>
          <p:cNvPr id="5" name="Picture 4">
            <a:extLst>
              <a:ext uri="{FF2B5EF4-FFF2-40B4-BE49-F238E27FC236}">
                <a16:creationId xmlns:a16="http://schemas.microsoft.com/office/drawing/2014/main" id="{D839D772-B938-4CD0-BFB1-0774F6FDF62B}"/>
              </a:ext>
            </a:extLst>
          </p:cNvPr>
          <p:cNvPicPr>
            <a:picLocks noChangeAspect="1"/>
          </p:cNvPicPr>
          <p:nvPr/>
        </p:nvPicPr>
        <p:blipFill rotWithShape="1">
          <a:blip r:embed="rId2"/>
          <a:srcRect b="40378"/>
          <a:stretch/>
        </p:blipFill>
        <p:spPr>
          <a:xfrm>
            <a:off x="1989607" y="857477"/>
            <a:ext cx="9062705" cy="3409422"/>
          </a:xfrm>
          <a:prstGeom prst="rect">
            <a:avLst/>
          </a:prstGeom>
        </p:spPr>
      </p:pic>
      <p:sp>
        <p:nvSpPr>
          <p:cNvPr id="6" name="TextBox 5">
            <a:extLst>
              <a:ext uri="{FF2B5EF4-FFF2-40B4-BE49-F238E27FC236}">
                <a16:creationId xmlns:a16="http://schemas.microsoft.com/office/drawing/2014/main" id="{4C60E1CD-5AD0-4233-99B3-6866C37FDDBC}"/>
              </a:ext>
            </a:extLst>
          </p:cNvPr>
          <p:cNvSpPr txBox="1"/>
          <p:nvPr/>
        </p:nvSpPr>
        <p:spPr>
          <a:xfrm>
            <a:off x="1678639" y="88597"/>
            <a:ext cx="11011925" cy="646331"/>
          </a:xfrm>
          <a:prstGeom prst="rect">
            <a:avLst/>
          </a:prstGeom>
          <a:noFill/>
        </p:spPr>
        <p:txBody>
          <a:bodyPr wrap="none" rtlCol="0">
            <a:spAutoFit/>
          </a:bodyPr>
          <a:lstStyle/>
          <a:p>
            <a:r>
              <a:rPr lang="en-US" sz="3600" dirty="0"/>
              <a:t>For More </a:t>
            </a:r>
            <a:r>
              <a:rPr lang="en-US" sz="3600" dirty="0" err="1"/>
              <a:t>Informationgeneral</a:t>
            </a:r>
            <a:r>
              <a:rPr lang="en-US" sz="3600" dirty="0"/>
              <a:t> on NAD+ Biology and Aging</a:t>
            </a:r>
          </a:p>
        </p:txBody>
      </p:sp>
      <p:sp>
        <p:nvSpPr>
          <p:cNvPr id="7" name="TextBox 6">
            <a:extLst>
              <a:ext uri="{FF2B5EF4-FFF2-40B4-BE49-F238E27FC236}">
                <a16:creationId xmlns:a16="http://schemas.microsoft.com/office/drawing/2014/main" id="{58248C51-9ACE-F043-813C-26AAEE25D219}"/>
              </a:ext>
            </a:extLst>
          </p:cNvPr>
          <p:cNvSpPr txBox="1"/>
          <p:nvPr/>
        </p:nvSpPr>
        <p:spPr>
          <a:xfrm>
            <a:off x="1138311" y="5195684"/>
            <a:ext cx="5159684" cy="923330"/>
          </a:xfrm>
          <a:prstGeom prst="rect">
            <a:avLst/>
          </a:prstGeom>
          <a:noFill/>
        </p:spPr>
        <p:txBody>
          <a:bodyPr wrap="square" rtlCol="0">
            <a:spAutoFit/>
          </a:bodyPr>
          <a:lstStyle/>
          <a:p>
            <a:r>
              <a:rPr lang="en-US" dirty="0"/>
              <a:t>Again, </a:t>
            </a:r>
            <a:r>
              <a:rPr lang="en-US" dirty="0" err="1"/>
              <a:t>thqnks</a:t>
            </a:r>
            <a:r>
              <a:rPr lang="en-US" dirty="0"/>
              <a:t> to Jim Watson for his incredible contribution to making this presentation and to me in general,</a:t>
            </a:r>
          </a:p>
        </p:txBody>
      </p:sp>
    </p:spTree>
    <p:extLst>
      <p:ext uri="{BB962C8B-B14F-4D97-AF65-F5344CB8AC3E}">
        <p14:creationId xmlns:p14="http://schemas.microsoft.com/office/powerpoint/2010/main" val="1127134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162083" y="125187"/>
            <a:ext cx="1950692"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757999" y="133966"/>
            <a:ext cx="9191676" cy="996255"/>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Fundamental NAD+ </a:t>
            </a:r>
            <a:r>
              <a:rPr lang="en-US" sz="4400" dirty="0" err="1">
                <a:solidFill>
                  <a:srgbClr val="FFFF00"/>
                </a:solidFill>
                <a:latin typeface="Algerian" panose="04020705040A02060702" pitchFamily="82" charset="0"/>
              </a:rPr>
              <a:t>StorY</a:t>
            </a:r>
            <a:r>
              <a:rPr lang="en-US" sz="4400" dirty="0">
                <a:solidFill>
                  <a:srgbClr val="FFFF00"/>
                </a:solidFill>
                <a:latin typeface="Algerian" panose="04020705040A02060702" pitchFamily="82" charset="0"/>
              </a:rPr>
              <a:t>:</a:t>
            </a:r>
            <a:br>
              <a:rPr lang="en-US" sz="4400" dirty="0">
                <a:solidFill>
                  <a:srgbClr val="FFFF00"/>
                </a:solidFill>
                <a:latin typeface="Algerian" panose="04020705040A02060702" pitchFamily="82" charset="0"/>
              </a:rPr>
            </a:br>
            <a:r>
              <a:rPr lang="en-US" sz="2400" i="0" dirty="0">
                <a:solidFill>
                  <a:schemeClr val="tx1"/>
                </a:solidFill>
                <a:latin typeface="+mn-lt"/>
              </a:rPr>
              <a:t>NAD</a:t>
            </a:r>
            <a:r>
              <a:rPr lang="en-US" sz="2400" i="0" baseline="30000" dirty="0">
                <a:solidFill>
                  <a:schemeClr val="tx1"/>
                </a:solidFill>
                <a:latin typeface="+mn-lt"/>
              </a:rPr>
              <a:t>+</a:t>
            </a:r>
            <a:r>
              <a:rPr lang="en-US" sz="2400" i="0" dirty="0">
                <a:solidFill>
                  <a:schemeClr val="tx1"/>
                </a:solidFill>
                <a:latin typeface="+mn-lt"/>
              </a:rPr>
              <a:t> Consuming vs Non-consuming Processes</a:t>
            </a:r>
          </a:p>
        </p:txBody>
      </p:sp>
      <p:pic>
        <p:nvPicPr>
          <p:cNvPr id="3" name="Picture 2">
            <a:extLst>
              <a:ext uri="{FF2B5EF4-FFF2-40B4-BE49-F238E27FC236}">
                <a16:creationId xmlns:a16="http://schemas.microsoft.com/office/drawing/2014/main" id="{8214EBFF-DF7E-49FF-94D4-1257BDB9052F}"/>
              </a:ext>
            </a:extLst>
          </p:cNvPr>
          <p:cNvPicPr>
            <a:picLocks noChangeAspect="1"/>
          </p:cNvPicPr>
          <p:nvPr/>
        </p:nvPicPr>
        <p:blipFill rotWithShape="1">
          <a:blip r:embed="rId2"/>
          <a:srcRect r="52616" b="42691"/>
          <a:stretch/>
        </p:blipFill>
        <p:spPr>
          <a:xfrm>
            <a:off x="2757999" y="1522107"/>
            <a:ext cx="3338001" cy="4054386"/>
          </a:xfrm>
          <a:prstGeom prst="rect">
            <a:avLst/>
          </a:prstGeom>
          <a:ln>
            <a:solidFill>
              <a:schemeClr val="tx1"/>
            </a:solidFill>
          </a:ln>
        </p:spPr>
      </p:pic>
      <p:pic>
        <p:nvPicPr>
          <p:cNvPr id="7" name="Picture 6">
            <a:extLst>
              <a:ext uri="{FF2B5EF4-FFF2-40B4-BE49-F238E27FC236}">
                <a16:creationId xmlns:a16="http://schemas.microsoft.com/office/drawing/2014/main" id="{45B18F77-E5BC-4CB0-A5E8-36295FA767D1}"/>
              </a:ext>
            </a:extLst>
          </p:cNvPr>
          <p:cNvPicPr>
            <a:picLocks noChangeAspect="1"/>
          </p:cNvPicPr>
          <p:nvPr/>
        </p:nvPicPr>
        <p:blipFill rotWithShape="1">
          <a:blip r:embed="rId2"/>
          <a:srcRect l="51512" r="1104" b="42691"/>
          <a:stretch/>
        </p:blipFill>
        <p:spPr>
          <a:xfrm>
            <a:off x="7156174" y="1522107"/>
            <a:ext cx="3338001" cy="4054386"/>
          </a:xfrm>
          <a:prstGeom prst="rect">
            <a:avLst/>
          </a:prstGeom>
        </p:spPr>
      </p:pic>
      <p:sp>
        <p:nvSpPr>
          <p:cNvPr id="2" name="TextBox 1">
            <a:extLst>
              <a:ext uri="{FF2B5EF4-FFF2-40B4-BE49-F238E27FC236}">
                <a16:creationId xmlns:a16="http://schemas.microsoft.com/office/drawing/2014/main" id="{AEE36305-ABBE-4DC0-8500-F2B543A034FE}"/>
              </a:ext>
            </a:extLst>
          </p:cNvPr>
          <p:cNvSpPr txBox="1"/>
          <p:nvPr/>
        </p:nvSpPr>
        <p:spPr>
          <a:xfrm>
            <a:off x="2599427" y="6174654"/>
            <a:ext cx="3882409" cy="523220"/>
          </a:xfrm>
          <a:prstGeom prst="rect">
            <a:avLst/>
          </a:prstGeom>
          <a:noFill/>
        </p:spPr>
        <p:txBody>
          <a:bodyPr wrap="none" rtlCol="0">
            <a:spAutoFit/>
          </a:bodyPr>
          <a:lstStyle/>
          <a:p>
            <a:r>
              <a:rPr lang="en-US" sz="2800" b="1" dirty="0">
                <a:solidFill>
                  <a:srgbClr val="00B050"/>
                </a:solidFill>
              </a:rPr>
              <a:t>NAD</a:t>
            </a:r>
            <a:r>
              <a:rPr lang="en-US" sz="2800" b="1" baseline="30000" dirty="0">
                <a:solidFill>
                  <a:srgbClr val="00B050"/>
                </a:solidFill>
              </a:rPr>
              <a:t>+</a:t>
            </a:r>
            <a:r>
              <a:rPr lang="en-US" sz="2800" b="1" dirty="0">
                <a:solidFill>
                  <a:srgbClr val="00B050"/>
                </a:solidFill>
              </a:rPr>
              <a:t> Is NOT Consumed</a:t>
            </a:r>
          </a:p>
        </p:txBody>
      </p:sp>
      <p:sp>
        <p:nvSpPr>
          <p:cNvPr id="8" name="TextBox 7">
            <a:extLst>
              <a:ext uri="{FF2B5EF4-FFF2-40B4-BE49-F238E27FC236}">
                <a16:creationId xmlns:a16="http://schemas.microsoft.com/office/drawing/2014/main" id="{B3F73955-1318-430F-A64D-133B2B700BEB}"/>
              </a:ext>
            </a:extLst>
          </p:cNvPr>
          <p:cNvSpPr txBox="1"/>
          <p:nvPr/>
        </p:nvSpPr>
        <p:spPr>
          <a:xfrm>
            <a:off x="7426898" y="6142391"/>
            <a:ext cx="3086486" cy="523220"/>
          </a:xfrm>
          <a:prstGeom prst="rect">
            <a:avLst/>
          </a:prstGeom>
          <a:noFill/>
        </p:spPr>
        <p:txBody>
          <a:bodyPr wrap="none" rtlCol="0">
            <a:spAutoFit/>
          </a:bodyPr>
          <a:lstStyle/>
          <a:p>
            <a:r>
              <a:rPr lang="en-US" sz="2800" b="1" dirty="0">
                <a:solidFill>
                  <a:srgbClr val="FF0000"/>
                </a:solidFill>
                <a:effectLst>
                  <a:outerShdw blurRad="38100" dist="38100" dir="2700000" algn="tl">
                    <a:srgbClr val="000000">
                      <a:alpha val="43137"/>
                    </a:srgbClr>
                  </a:outerShdw>
                </a:effectLst>
              </a:rPr>
              <a:t>NAD</a:t>
            </a:r>
            <a:r>
              <a:rPr lang="en-US" sz="2800" b="1" baseline="30000" dirty="0">
                <a:solidFill>
                  <a:srgbClr val="FF0000"/>
                </a:solidFill>
                <a:effectLst>
                  <a:outerShdw blurRad="38100" dist="38100" dir="2700000" algn="tl">
                    <a:srgbClr val="000000">
                      <a:alpha val="43137"/>
                    </a:srgbClr>
                  </a:outerShdw>
                </a:effectLst>
              </a:rPr>
              <a:t>+</a:t>
            </a:r>
            <a:r>
              <a:rPr lang="en-US" sz="2800" b="1" dirty="0">
                <a:solidFill>
                  <a:srgbClr val="FF0000"/>
                </a:solidFill>
                <a:effectLst>
                  <a:outerShdw blurRad="38100" dist="38100" dir="2700000" algn="tl">
                    <a:srgbClr val="000000">
                      <a:alpha val="43137"/>
                    </a:srgbClr>
                  </a:outerShdw>
                </a:effectLst>
              </a:rPr>
              <a:t> Is Consumed</a:t>
            </a:r>
          </a:p>
        </p:txBody>
      </p:sp>
      <p:sp>
        <p:nvSpPr>
          <p:cNvPr id="4" name="Arrow: Down 3">
            <a:extLst>
              <a:ext uri="{FF2B5EF4-FFF2-40B4-BE49-F238E27FC236}">
                <a16:creationId xmlns:a16="http://schemas.microsoft.com/office/drawing/2014/main" id="{22513B39-8608-4655-A3AD-72E6E6BE9315}"/>
              </a:ext>
            </a:extLst>
          </p:cNvPr>
          <p:cNvSpPr/>
          <p:nvPr/>
        </p:nvSpPr>
        <p:spPr>
          <a:xfrm>
            <a:off x="4179941" y="5656784"/>
            <a:ext cx="585163" cy="517870"/>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772862F0-B77A-4CAA-8F91-2F2DDE3DACBB}"/>
              </a:ext>
            </a:extLst>
          </p:cNvPr>
          <p:cNvSpPr/>
          <p:nvPr/>
        </p:nvSpPr>
        <p:spPr>
          <a:xfrm>
            <a:off x="8532592" y="5624521"/>
            <a:ext cx="585163" cy="51787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254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4"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a:solidFill>
                  <a:srgbClr val="FFFF00"/>
                </a:solidFill>
              </a:rPr>
              <a:t>3</a:t>
            </a:r>
            <a:r>
              <a:rPr lang="en-US" sz="2000" b="1" baseline="30000">
                <a:solidFill>
                  <a:srgbClr val="FFFF00"/>
                </a:solidFill>
              </a:rPr>
              <a:t>rd</a:t>
            </a:r>
            <a:r>
              <a:rPr lang="en-US" sz="2000" b="1">
                <a:solidFill>
                  <a:srgbClr val="FFFF00"/>
                </a:solidFill>
              </a:rPr>
              <a:t> Annual </a:t>
            </a:r>
          </a:p>
          <a:p>
            <a:r>
              <a:rPr lang="en-US" sz="2000" b="1"/>
              <a:t>NAD</a:t>
            </a:r>
            <a:r>
              <a:rPr lang="en-US" sz="2000" b="1" baseline="30000"/>
              <a:t>+</a:t>
            </a:r>
            <a:r>
              <a:rPr lang="en-US" sz="2000" b="1"/>
              <a:t> </a:t>
            </a:r>
            <a:r>
              <a:rPr lang="en-US" sz="2000" b="1">
                <a:solidFill>
                  <a:srgbClr val="FFFF00"/>
                </a:solidFill>
              </a:rPr>
              <a:t>Summit</a:t>
            </a:r>
            <a:endParaRPr lang="en-US" sz="2000" b="1" dirty="0">
              <a:solidFill>
                <a:srgbClr val="FFFF00"/>
              </a:solidFill>
            </a:endParaRPr>
          </a:p>
        </p:txBody>
      </p:sp>
      <p:pic>
        <p:nvPicPr>
          <p:cNvPr id="3" name="Picture 2">
            <a:extLst>
              <a:ext uri="{FF2B5EF4-FFF2-40B4-BE49-F238E27FC236}">
                <a16:creationId xmlns:a16="http://schemas.microsoft.com/office/drawing/2014/main" id="{8214EBFF-DF7E-49FF-94D4-1257BDB9052F}"/>
              </a:ext>
            </a:extLst>
          </p:cNvPr>
          <p:cNvPicPr>
            <a:picLocks noChangeAspect="1"/>
          </p:cNvPicPr>
          <p:nvPr/>
        </p:nvPicPr>
        <p:blipFill rotWithShape="1">
          <a:blip r:embed="rId2"/>
          <a:srcRect t="305" r="53169" b="94869"/>
          <a:stretch/>
        </p:blipFill>
        <p:spPr>
          <a:xfrm>
            <a:off x="2479703" y="1647221"/>
            <a:ext cx="3716635" cy="384675"/>
          </a:xfrm>
          <a:prstGeom prst="rect">
            <a:avLst/>
          </a:prstGeom>
        </p:spPr>
      </p:pic>
      <p:pic>
        <p:nvPicPr>
          <p:cNvPr id="13" name="Picture 12">
            <a:extLst>
              <a:ext uri="{FF2B5EF4-FFF2-40B4-BE49-F238E27FC236}">
                <a16:creationId xmlns:a16="http://schemas.microsoft.com/office/drawing/2014/main" id="{63E702C0-20C0-4DCA-9E4E-93E21AB77AF6}"/>
              </a:ext>
            </a:extLst>
          </p:cNvPr>
          <p:cNvPicPr>
            <a:picLocks noChangeAspect="1"/>
          </p:cNvPicPr>
          <p:nvPr/>
        </p:nvPicPr>
        <p:blipFill rotWithShape="1">
          <a:blip r:embed="rId2"/>
          <a:srcRect t="57383" r="51745" b="25656"/>
          <a:stretch/>
        </p:blipFill>
        <p:spPr>
          <a:xfrm>
            <a:off x="2630826" y="3354615"/>
            <a:ext cx="3414388" cy="1163170"/>
          </a:xfrm>
          <a:prstGeom prst="rect">
            <a:avLst/>
          </a:prstGeom>
        </p:spPr>
      </p:pic>
      <p:sp>
        <p:nvSpPr>
          <p:cNvPr id="15" name="Title 1">
            <a:extLst>
              <a:ext uri="{FF2B5EF4-FFF2-40B4-BE49-F238E27FC236}">
                <a16:creationId xmlns:a16="http://schemas.microsoft.com/office/drawing/2014/main" id="{AA1FAD9C-C91A-4404-88F7-3A161ADD29D9}"/>
              </a:ext>
            </a:extLst>
          </p:cNvPr>
          <p:cNvSpPr txBox="1">
            <a:spLocks noGrp="1"/>
          </p:cNvSpPr>
          <p:nvPr>
            <p:ph type="ctrTitle"/>
          </p:nvPr>
        </p:nvSpPr>
        <p:spPr>
          <a:xfrm>
            <a:off x="1936712" y="133966"/>
            <a:ext cx="10012964" cy="996255"/>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pPr algn="ctr"/>
            <a:r>
              <a:rPr lang="en-US" sz="4400" dirty="0">
                <a:solidFill>
                  <a:srgbClr val="FFFF00"/>
                </a:solidFill>
                <a:latin typeface="Algerian" panose="04020705040A02060702" pitchFamily="82" charset="0"/>
              </a:rPr>
              <a:t>Fundamental NAD+ Aging Stories:</a:t>
            </a:r>
            <a:br>
              <a:rPr lang="en-US" sz="4400" dirty="0">
                <a:solidFill>
                  <a:srgbClr val="FFFF00"/>
                </a:solidFill>
                <a:latin typeface="Algerian" panose="04020705040A02060702" pitchFamily="82" charset="0"/>
              </a:rPr>
            </a:br>
            <a:r>
              <a:rPr lang="en-US" sz="2400" i="0" dirty="0">
                <a:solidFill>
                  <a:schemeClr val="tx1"/>
                </a:solidFill>
                <a:latin typeface="+mn-lt"/>
              </a:rPr>
              <a:t>Aging is manifested by Two NAD</a:t>
            </a:r>
            <a:r>
              <a:rPr lang="en-US" sz="2400" i="0" baseline="30000" dirty="0">
                <a:solidFill>
                  <a:schemeClr val="tx1"/>
                </a:solidFill>
                <a:latin typeface="+mn-lt"/>
              </a:rPr>
              <a:t>+</a:t>
            </a:r>
            <a:r>
              <a:rPr lang="en-US" sz="2400" i="0" dirty="0">
                <a:solidFill>
                  <a:schemeClr val="tx1"/>
                </a:solidFill>
                <a:latin typeface="+mn-lt"/>
              </a:rPr>
              <a:t>-related Stories</a:t>
            </a:r>
          </a:p>
        </p:txBody>
      </p:sp>
      <p:pic>
        <p:nvPicPr>
          <p:cNvPr id="16" name="Picture 15">
            <a:extLst>
              <a:ext uri="{FF2B5EF4-FFF2-40B4-BE49-F238E27FC236}">
                <a16:creationId xmlns:a16="http://schemas.microsoft.com/office/drawing/2014/main" id="{A6A3A83B-00E9-4010-8E27-79E544AB58E7}"/>
              </a:ext>
            </a:extLst>
          </p:cNvPr>
          <p:cNvPicPr>
            <a:picLocks noChangeAspect="1"/>
          </p:cNvPicPr>
          <p:nvPr/>
        </p:nvPicPr>
        <p:blipFill rotWithShape="1">
          <a:blip r:embed="rId2"/>
          <a:srcRect l="52997" t="-517" r="3290" b="94869"/>
          <a:stretch/>
        </p:blipFill>
        <p:spPr>
          <a:xfrm>
            <a:off x="6934672" y="1610923"/>
            <a:ext cx="3469230" cy="450212"/>
          </a:xfrm>
          <a:prstGeom prst="rect">
            <a:avLst/>
          </a:prstGeom>
        </p:spPr>
      </p:pic>
      <p:pic>
        <p:nvPicPr>
          <p:cNvPr id="17" name="Picture 16">
            <a:extLst>
              <a:ext uri="{FF2B5EF4-FFF2-40B4-BE49-F238E27FC236}">
                <a16:creationId xmlns:a16="http://schemas.microsoft.com/office/drawing/2014/main" id="{6E0E96DA-71B7-4C59-9148-282A76BB1303}"/>
              </a:ext>
            </a:extLst>
          </p:cNvPr>
          <p:cNvPicPr>
            <a:picLocks noChangeAspect="1"/>
          </p:cNvPicPr>
          <p:nvPr/>
        </p:nvPicPr>
        <p:blipFill rotWithShape="1">
          <a:blip r:embed="rId2"/>
          <a:srcRect l="53133" t="57383" b="26204"/>
          <a:stretch/>
        </p:blipFill>
        <p:spPr>
          <a:xfrm>
            <a:off x="6997363" y="3345155"/>
            <a:ext cx="3307137" cy="1163169"/>
          </a:xfrm>
          <a:prstGeom prst="rect">
            <a:avLst/>
          </a:prstGeom>
        </p:spPr>
      </p:pic>
      <p:pic>
        <p:nvPicPr>
          <p:cNvPr id="18" name="Picture 17">
            <a:extLst>
              <a:ext uri="{FF2B5EF4-FFF2-40B4-BE49-F238E27FC236}">
                <a16:creationId xmlns:a16="http://schemas.microsoft.com/office/drawing/2014/main" id="{017C8F35-7AD6-4A4E-8315-8958BA1D61D6}"/>
              </a:ext>
            </a:extLst>
          </p:cNvPr>
          <p:cNvPicPr>
            <a:picLocks noChangeAspect="1"/>
          </p:cNvPicPr>
          <p:nvPr/>
        </p:nvPicPr>
        <p:blipFill rotWithShape="1">
          <a:blip r:embed="rId2"/>
          <a:srcRect l="21627" t="83762" r="21568"/>
          <a:stretch/>
        </p:blipFill>
        <p:spPr>
          <a:xfrm>
            <a:off x="4492488" y="5427318"/>
            <a:ext cx="3879100" cy="1113588"/>
          </a:xfrm>
          <a:prstGeom prst="rect">
            <a:avLst/>
          </a:prstGeom>
        </p:spPr>
      </p:pic>
      <p:sp>
        <p:nvSpPr>
          <p:cNvPr id="21" name="Arrow: Down 20">
            <a:extLst>
              <a:ext uri="{FF2B5EF4-FFF2-40B4-BE49-F238E27FC236}">
                <a16:creationId xmlns:a16="http://schemas.microsoft.com/office/drawing/2014/main" id="{69E98EE9-2E79-48B7-B58F-0F3417EA89A7}"/>
              </a:ext>
            </a:extLst>
          </p:cNvPr>
          <p:cNvSpPr/>
          <p:nvPr/>
        </p:nvSpPr>
        <p:spPr>
          <a:xfrm rot="19773037">
            <a:off x="4190354" y="4640346"/>
            <a:ext cx="483877" cy="73094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53B71672-33F6-4E5E-AE7F-CB080D310024}"/>
              </a:ext>
            </a:extLst>
          </p:cNvPr>
          <p:cNvSpPr/>
          <p:nvPr/>
        </p:nvSpPr>
        <p:spPr>
          <a:xfrm rot="1652523">
            <a:off x="7966683" y="4622971"/>
            <a:ext cx="483877" cy="73094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097BBB77-E9D9-46BF-86A4-4635DBCF3420}"/>
              </a:ext>
            </a:extLst>
          </p:cNvPr>
          <p:cNvGrpSpPr/>
          <p:nvPr/>
        </p:nvGrpSpPr>
        <p:grpSpPr>
          <a:xfrm>
            <a:off x="3498574" y="2222319"/>
            <a:ext cx="1638257" cy="978408"/>
            <a:chOff x="3254355" y="2325847"/>
            <a:chExt cx="1638257" cy="978408"/>
          </a:xfrm>
        </p:grpSpPr>
        <p:sp>
          <p:nvSpPr>
            <p:cNvPr id="14" name="Arrow: Down 13">
              <a:extLst>
                <a:ext uri="{FF2B5EF4-FFF2-40B4-BE49-F238E27FC236}">
                  <a16:creationId xmlns:a16="http://schemas.microsoft.com/office/drawing/2014/main" id="{256407AB-162F-4E7E-AB8E-35E561852028}"/>
                </a:ext>
              </a:extLst>
            </p:cNvPr>
            <p:cNvSpPr/>
            <p:nvPr/>
          </p:nvSpPr>
          <p:spPr>
            <a:xfrm>
              <a:off x="3254355" y="2325847"/>
              <a:ext cx="484632" cy="97840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906BF6AE-BBF0-489E-904C-C6EEB872BABD}"/>
                </a:ext>
              </a:extLst>
            </p:cNvPr>
            <p:cNvSpPr txBox="1"/>
            <p:nvPr/>
          </p:nvSpPr>
          <p:spPr>
            <a:xfrm>
              <a:off x="3636563" y="2325847"/>
              <a:ext cx="1256049" cy="830997"/>
            </a:xfrm>
            <a:prstGeom prst="rect">
              <a:avLst/>
            </a:prstGeom>
            <a:noFill/>
          </p:spPr>
          <p:txBody>
            <a:bodyPr wrap="none" rtlCol="0">
              <a:spAutoFit/>
            </a:bodyPr>
            <a:lstStyle/>
            <a:p>
              <a:r>
                <a:rPr lang="en-US" sz="1600" dirty="0"/>
                <a:t>Poor Cellular</a:t>
              </a:r>
            </a:p>
            <a:p>
              <a:r>
                <a:rPr lang="en-US" sz="1600" dirty="0"/>
                <a:t>Redox State</a:t>
              </a:r>
            </a:p>
            <a:p>
              <a:r>
                <a:rPr lang="en-US" sz="1600" dirty="0"/>
                <a:t>(&gt; -300 mV)</a:t>
              </a:r>
            </a:p>
          </p:txBody>
        </p:sp>
      </p:grpSp>
      <p:grpSp>
        <p:nvGrpSpPr>
          <p:cNvPr id="25" name="Group 24">
            <a:extLst>
              <a:ext uri="{FF2B5EF4-FFF2-40B4-BE49-F238E27FC236}">
                <a16:creationId xmlns:a16="http://schemas.microsoft.com/office/drawing/2014/main" id="{0B85F59A-8F40-4589-AF30-9B6DD6ACA03A}"/>
              </a:ext>
            </a:extLst>
          </p:cNvPr>
          <p:cNvGrpSpPr/>
          <p:nvPr/>
        </p:nvGrpSpPr>
        <p:grpSpPr>
          <a:xfrm>
            <a:off x="7723990" y="2222319"/>
            <a:ext cx="1641370" cy="978408"/>
            <a:chOff x="7769427" y="2325847"/>
            <a:chExt cx="1641370" cy="978408"/>
          </a:xfrm>
        </p:grpSpPr>
        <p:sp>
          <p:nvSpPr>
            <p:cNvPr id="20" name="Arrow: Down 19">
              <a:extLst>
                <a:ext uri="{FF2B5EF4-FFF2-40B4-BE49-F238E27FC236}">
                  <a16:creationId xmlns:a16="http://schemas.microsoft.com/office/drawing/2014/main" id="{A9D92639-C652-4E53-9682-EBE076140900}"/>
                </a:ext>
              </a:extLst>
            </p:cNvPr>
            <p:cNvSpPr/>
            <p:nvPr/>
          </p:nvSpPr>
          <p:spPr>
            <a:xfrm>
              <a:off x="7769427" y="2325847"/>
              <a:ext cx="484632" cy="97840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5A05B3C5-F611-400A-80A2-FDB525B331C6}"/>
                </a:ext>
              </a:extLst>
            </p:cNvPr>
            <p:cNvSpPr txBox="1"/>
            <p:nvPr/>
          </p:nvSpPr>
          <p:spPr>
            <a:xfrm>
              <a:off x="8176164" y="2360397"/>
              <a:ext cx="1234633" cy="830997"/>
            </a:xfrm>
            <a:prstGeom prst="rect">
              <a:avLst/>
            </a:prstGeom>
            <a:noFill/>
          </p:spPr>
          <p:txBody>
            <a:bodyPr wrap="none" rtlCol="0">
              <a:spAutoFit/>
            </a:bodyPr>
            <a:lstStyle/>
            <a:p>
              <a:r>
                <a:rPr lang="en-US" sz="1600" dirty="0"/>
                <a:t>Low Cellular</a:t>
              </a:r>
            </a:p>
            <a:p>
              <a:r>
                <a:rPr lang="en-US" sz="1600" dirty="0"/>
                <a:t>NAD</a:t>
              </a:r>
              <a:r>
                <a:rPr lang="en-US" sz="1600" baseline="30000" dirty="0"/>
                <a:t>+</a:t>
              </a:r>
              <a:r>
                <a:rPr lang="en-US" sz="1600" dirty="0"/>
                <a:t> levels</a:t>
              </a:r>
            </a:p>
            <a:p>
              <a:r>
                <a:rPr lang="en-US" sz="1600" dirty="0"/>
                <a:t>( &lt; 0.30 </a:t>
              </a:r>
              <a:r>
                <a:rPr lang="en-US" sz="1600" dirty="0" err="1"/>
                <a:t>mM</a:t>
              </a:r>
              <a:r>
                <a:rPr lang="en-US" sz="1600" dirty="0"/>
                <a:t>)</a:t>
              </a:r>
            </a:p>
          </p:txBody>
        </p:sp>
      </p:grpSp>
      <p:sp>
        <p:nvSpPr>
          <p:cNvPr id="27" name="TextBox 26">
            <a:extLst>
              <a:ext uri="{FF2B5EF4-FFF2-40B4-BE49-F238E27FC236}">
                <a16:creationId xmlns:a16="http://schemas.microsoft.com/office/drawing/2014/main" id="{DC2140F9-A935-4D02-9A00-BAD5A1AE2D1C}"/>
              </a:ext>
            </a:extLst>
          </p:cNvPr>
          <p:cNvSpPr txBox="1"/>
          <p:nvPr/>
        </p:nvSpPr>
        <p:spPr>
          <a:xfrm>
            <a:off x="4338020" y="6570145"/>
            <a:ext cx="4312912" cy="307777"/>
          </a:xfrm>
          <a:prstGeom prst="rect">
            <a:avLst/>
          </a:prstGeom>
          <a:solidFill>
            <a:schemeClr val="bg1"/>
          </a:solidFill>
        </p:spPr>
        <p:txBody>
          <a:bodyPr wrap="none" rtlCol="0">
            <a:spAutoFit/>
          </a:bodyPr>
          <a:lstStyle/>
          <a:p>
            <a:r>
              <a:rPr lang="en-US" sz="1400" dirty="0"/>
              <a:t>* Zhu, et.al., </a:t>
            </a:r>
            <a:r>
              <a:rPr lang="en-US" sz="1400" i="1" dirty="0"/>
              <a:t>PNAS</a:t>
            </a:r>
            <a:r>
              <a:rPr lang="en-US" sz="1400" dirty="0"/>
              <a:t>, March, 2015, Vol 112, pp 2876- 2881 </a:t>
            </a:r>
          </a:p>
        </p:txBody>
      </p:sp>
    </p:spTree>
    <p:extLst>
      <p:ext uri="{BB962C8B-B14F-4D97-AF65-F5344CB8AC3E}">
        <p14:creationId xmlns:p14="http://schemas.microsoft.com/office/powerpoint/2010/main" val="156857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0" nodeType="afterEffect">
                                  <p:stCondLst>
                                    <p:cond delay="200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200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grpId="0" nodeType="withEffect">
                                  <p:stCondLst>
                                    <p:cond delay="200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par>
                          <p:cTn id="32" fill="hold">
                            <p:stCondLst>
                              <p:cond delay="0"/>
                            </p:stCondLst>
                            <p:childTnLst>
                              <p:par>
                                <p:cTn id="33" presetID="1" presetClass="entr" presetSubtype="0" fill="hold" grpId="0" nodeType="afterEffect">
                                  <p:stCondLst>
                                    <p:cond delay="200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094673" y="185105"/>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measuring NAD+ in the Brain</a:t>
            </a:r>
            <a:endParaRPr lang="en-US" sz="4400" dirty="0">
              <a:latin typeface="Algerian" panose="04020705040A02060702" pitchFamily="82" charset="0"/>
            </a:endParaRPr>
          </a:p>
        </p:txBody>
      </p:sp>
      <p:sp>
        <p:nvSpPr>
          <p:cNvPr id="41" name="TextBox 40">
            <a:extLst>
              <a:ext uri="{FF2B5EF4-FFF2-40B4-BE49-F238E27FC236}">
                <a16:creationId xmlns:a16="http://schemas.microsoft.com/office/drawing/2014/main" id="{6C0D072B-E54A-4434-83AC-5A39FCF21BAF}"/>
              </a:ext>
            </a:extLst>
          </p:cNvPr>
          <p:cNvSpPr txBox="1"/>
          <p:nvPr/>
        </p:nvSpPr>
        <p:spPr>
          <a:xfrm>
            <a:off x="3939544" y="6300076"/>
            <a:ext cx="4312912" cy="307777"/>
          </a:xfrm>
          <a:prstGeom prst="rect">
            <a:avLst/>
          </a:prstGeom>
          <a:solidFill>
            <a:schemeClr val="bg1"/>
          </a:solidFill>
        </p:spPr>
        <p:txBody>
          <a:bodyPr wrap="none" rtlCol="0">
            <a:spAutoFit/>
          </a:bodyPr>
          <a:lstStyle/>
          <a:p>
            <a:r>
              <a:rPr lang="en-US" sz="1400" dirty="0"/>
              <a:t>* Zhu, et.al., </a:t>
            </a:r>
            <a:r>
              <a:rPr lang="en-US" sz="1400" i="1" dirty="0"/>
              <a:t>PNAS</a:t>
            </a:r>
            <a:r>
              <a:rPr lang="en-US" sz="1400" dirty="0"/>
              <a:t>, March, 2015, Vol 112, pp 2876- 2881 </a:t>
            </a:r>
          </a:p>
        </p:txBody>
      </p:sp>
      <p:pic>
        <p:nvPicPr>
          <p:cNvPr id="2" name="Picture 1">
            <a:extLst>
              <a:ext uri="{FF2B5EF4-FFF2-40B4-BE49-F238E27FC236}">
                <a16:creationId xmlns:a16="http://schemas.microsoft.com/office/drawing/2014/main" id="{02788A0B-8B34-4372-96C6-39255CF00AAD}"/>
              </a:ext>
            </a:extLst>
          </p:cNvPr>
          <p:cNvPicPr>
            <a:picLocks noChangeAspect="1"/>
          </p:cNvPicPr>
          <p:nvPr/>
        </p:nvPicPr>
        <p:blipFill>
          <a:blip r:embed="rId2"/>
          <a:stretch>
            <a:fillRect/>
          </a:stretch>
        </p:blipFill>
        <p:spPr>
          <a:xfrm>
            <a:off x="6875867" y="4768787"/>
            <a:ext cx="3977663" cy="779689"/>
          </a:xfrm>
          <a:prstGeom prst="rect">
            <a:avLst/>
          </a:prstGeom>
        </p:spPr>
      </p:pic>
      <p:sp>
        <p:nvSpPr>
          <p:cNvPr id="4" name="Rectangle 3">
            <a:extLst>
              <a:ext uri="{FF2B5EF4-FFF2-40B4-BE49-F238E27FC236}">
                <a16:creationId xmlns:a16="http://schemas.microsoft.com/office/drawing/2014/main" id="{7323A0B0-A8C7-4AAF-BC9C-2EC2661E4153}"/>
              </a:ext>
            </a:extLst>
          </p:cNvPr>
          <p:cNvSpPr/>
          <p:nvPr/>
        </p:nvSpPr>
        <p:spPr>
          <a:xfrm>
            <a:off x="6271220" y="2173841"/>
            <a:ext cx="5237820" cy="892552"/>
          </a:xfrm>
          <a:prstGeom prst="rect">
            <a:avLst/>
          </a:prstGeom>
        </p:spPr>
        <p:txBody>
          <a:bodyPr wrap="square">
            <a:spAutoFit/>
          </a:bodyPr>
          <a:lstStyle/>
          <a:p>
            <a:pPr marL="457200" indent="-457200">
              <a:buFont typeface="Arial" panose="020B0604020202020204" pitchFamily="34" charset="0"/>
              <a:buChar char="•"/>
            </a:pPr>
            <a:r>
              <a:rPr lang="en-US" sz="2800" dirty="0"/>
              <a:t>Brain Ultrahigh-field (7 T) </a:t>
            </a:r>
            <a:r>
              <a:rPr lang="en-US" sz="2800" baseline="30000" dirty="0"/>
              <a:t>31</a:t>
            </a:r>
            <a:r>
              <a:rPr lang="en-US" sz="2800" dirty="0"/>
              <a:t>P </a:t>
            </a:r>
          </a:p>
          <a:p>
            <a:r>
              <a:rPr lang="en-US" sz="2400" dirty="0"/>
              <a:t>        Magnetic Resonance Spectroscopy </a:t>
            </a:r>
          </a:p>
        </p:txBody>
      </p:sp>
      <p:pic>
        <p:nvPicPr>
          <p:cNvPr id="10" name="Picture 9">
            <a:extLst>
              <a:ext uri="{FF2B5EF4-FFF2-40B4-BE49-F238E27FC236}">
                <a16:creationId xmlns:a16="http://schemas.microsoft.com/office/drawing/2014/main" id="{F68ADC10-EA72-486F-ACDA-4DD8B295FF61}"/>
              </a:ext>
            </a:extLst>
          </p:cNvPr>
          <p:cNvPicPr>
            <a:picLocks noChangeAspect="1"/>
          </p:cNvPicPr>
          <p:nvPr/>
        </p:nvPicPr>
        <p:blipFill>
          <a:blip r:embed="rId3"/>
          <a:stretch>
            <a:fillRect/>
          </a:stretch>
        </p:blipFill>
        <p:spPr>
          <a:xfrm>
            <a:off x="1386258" y="2114640"/>
            <a:ext cx="4400582" cy="3662389"/>
          </a:xfrm>
          <a:prstGeom prst="rect">
            <a:avLst/>
          </a:prstGeom>
        </p:spPr>
      </p:pic>
      <p:sp>
        <p:nvSpPr>
          <p:cNvPr id="27" name="Rectangle 26">
            <a:extLst>
              <a:ext uri="{FF2B5EF4-FFF2-40B4-BE49-F238E27FC236}">
                <a16:creationId xmlns:a16="http://schemas.microsoft.com/office/drawing/2014/main" id="{10872FB8-B4C1-4F2B-ACD4-B03E238031EA}"/>
              </a:ext>
            </a:extLst>
          </p:cNvPr>
          <p:cNvSpPr/>
          <p:nvPr/>
        </p:nvSpPr>
        <p:spPr>
          <a:xfrm>
            <a:off x="2866910" y="831419"/>
            <a:ext cx="8120145" cy="523220"/>
          </a:xfrm>
          <a:prstGeom prst="rect">
            <a:avLst/>
          </a:prstGeom>
        </p:spPr>
        <p:txBody>
          <a:bodyPr wrap="square">
            <a:spAutoFit/>
          </a:bodyPr>
          <a:lstStyle/>
          <a:p>
            <a:pPr algn="ctr"/>
            <a:r>
              <a:rPr lang="en-US" sz="2800" dirty="0"/>
              <a:t>Measuring NAD+ in vivo in Live Humans</a:t>
            </a:r>
          </a:p>
        </p:txBody>
      </p:sp>
      <p:sp>
        <p:nvSpPr>
          <p:cNvPr id="30" name="Rectangle 29">
            <a:extLst>
              <a:ext uri="{FF2B5EF4-FFF2-40B4-BE49-F238E27FC236}">
                <a16:creationId xmlns:a16="http://schemas.microsoft.com/office/drawing/2014/main" id="{1315D527-AEA3-4863-A6CD-12164BFE7D8C}"/>
              </a:ext>
            </a:extLst>
          </p:cNvPr>
          <p:cNvSpPr/>
          <p:nvPr/>
        </p:nvSpPr>
        <p:spPr>
          <a:xfrm>
            <a:off x="6271220" y="3235541"/>
            <a:ext cx="4812804" cy="892552"/>
          </a:xfrm>
          <a:prstGeom prst="rect">
            <a:avLst/>
          </a:prstGeom>
        </p:spPr>
        <p:txBody>
          <a:bodyPr wrap="square">
            <a:spAutoFit/>
          </a:bodyPr>
          <a:lstStyle/>
          <a:p>
            <a:pPr marL="457200" indent="-457200">
              <a:buFont typeface="Arial" panose="020B0604020202020204" pitchFamily="34" charset="0"/>
              <a:buChar char="•"/>
            </a:pPr>
            <a:r>
              <a:rPr lang="en-US" sz="2800" dirty="0"/>
              <a:t>Measures </a:t>
            </a:r>
            <a:r>
              <a:rPr lang="en-US" sz="2400" dirty="0"/>
              <a:t>brain ATP,  NAD</a:t>
            </a:r>
            <a:r>
              <a:rPr lang="en-US" sz="2400" baseline="30000" dirty="0"/>
              <a:t>+</a:t>
            </a:r>
            <a:r>
              <a:rPr lang="en-US" sz="2400" dirty="0"/>
              <a:t>,</a:t>
            </a:r>
          </a:p>
          <a:p>
            <a:r>
              <a:rPr lang="en-US" sz="2400" dirty="0"/>
              <a:t>       and NADH simultaneously</a:t>
            </a:r>
          </a:p>
        </p:txBody>
      </p:sp>
      <p:sp>
        <p:nvSpPr>
          <p:cNvPr id="31" name="Rectangle 30">
            <a:extLst>
              <a:ext uri="{FF2B5EF4-FFF2-40B4-BE49-F238E27FC236}">
                <a16:creationId xmlns:a16="http://schemas.microsoft.com/office/drawing/2014/main" id="{0DCB134E-AFB0-4E05-A747-927325E502D9}"/>
              </a:ext>
            </a:extLst>
          </p:cNvPr>
          <p:cNvSpPr/>
          <p:nvPr/>
        </p:nvSpPr>
        <p:spPr>
          <a:xfrm>
            <a:off x="6313342" y="4267398"/>
            <a:ext cx="5795359" cy="523220"/>
          </a:xfrm>
          <a:prstGeom prst="rect">
            <a:avLst/>
          </a:prstGeom>
        </p:spPr>
        <p:txBody>
          <a:bodyPr wrap="square">
            <a:spAutoFit/>
          </a:bodyPr>
          <a:lstStyle/>
          <a:p>
            <a:pPr marL="457200" indent="-457200">
              <a:buFont typeface="Arial" panose="020B0604020202020204" pitchFamily="34" charset="0"/>
              <a:buChar char="•"/>
            </a:pPr>
            <a:r>
              <a:rPr lang="en-US" sz="2800" dirty="0"/>
              <a:t>NAD</a:t>
            </a:r>
            <a:r>
              <a:rPr lang="en-US" sz="2800" baseline="30000" dirty="0"/>
              <a:t>+</a:t>
            </a:r>
            <a:r>
              <a:rPr lang="en-US" sz="2800" dirty="0"/>
              <a:t>/NADH </a:t>
            </a:r>
            <a:r>
              <a:rPr lang="en-US" sz="2400" dirty="0"/>
              <a:t>ratio derivation:</a:t>
            </a:r>
          </a:p>
        </p:txBody>
      </p:sp>
    </p:spTree>
    <p:extLst>
      <p:ext uri="{BB962C8B-B14F-4D97-AF65-F5344CB8AC3E}">
        <p14:creationId xmlns:p14="http://schemas.microsoft.com/office/powerpoint/2010/main" val="79433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 grpId="0"/>
      <p:bldP spid="27" grpId="0"/>
      <p:bldP spid="30" grpId="0"/>
      <p:bldP spid="3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3029" y="155025"/>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measuring NAD+ in the Brain</a:t>
            </a:r>
            <a:endParaRPr lang="en-US" sz="4400" dirty="0">
              <a:latin typeface="Algerian" panose="04020705040A02060702" pitchFamily="82" charset="0"/>
            </a:endParaRPr>
          </a:p>
        </p:txBody>
      </p:sp>
      <p:sp>
        <p:nvSpPr>
          <p:cNvPr id="41" name="TextBox 40">
            <a:extLst>
              <a:ext uri="{FF2B5EF4-FFF2-40B4-BE49-F238E27FC236}">
                <a16:creationId xmlns:a16="http://schemas.microsoft.com/office/drawing/2014/main" id="{6C0D072B-E54A-4434-83AC-5A39FCF21BAF}"/>
              </a:ext>
            </a:extLst>
          </p:cNvPr>
          <p:cNvSpPr txBox="1"/>
          <p:nvPr/>
        </p:nvSpPr>
        <p:spPr>
          <a:xfrm>
            <a:off x="4162014" y="6409473"/>
            <a:ext cx="4312912" cy="307777"/>
          </a:xfrm>
          <a:prstGeom prst="rect">
            <a:avLst/>
          </a:prstGeom>
          <a:solidFill>
            <a:schemeClr val="bg1"/>
          </a:solidFill>
        </p:spPr>
        <p:txBody>
          <a:bodyPr wrap="none" rtlCol="0">
            <a:spAutoFit/>
          </a:bodyPr>
          <a:lstStyle/>
          <a:p>
            <a:r>
              <a:rPr lang="en-US" sz="1400" dirty="0"/>
              <a:t>* Zhu, et.al., </a:t>
            </a:r>
            <a:r>
              <a:rPr lang="en-US" sz="1400" i="1" dirty="0"/>
              <a:t>PNAS</a:t>
            </a:r>
            <a:r>
              <a:rPr lang="en-US" sz="1400" dirty="0"/>
              <a:t>, March, 2015, Vol 112, pp 2876- 2881 </a:t>
            </a:r>
          </a:p>
        </p:txBody>
      </p:sp>
      <p:sp>
        <p:nvSpPr>
          <p:cNvPr id="4" name="Rectangle 3">
            <a:extLst>
              <a:ext uri="{FF2B5EF4-FFF2-40B4-BE49-F238E27FC236}">
                <a16:creationId xmlns:a16="http://schemas.microsoft.com/office/drawing/2014/main" id="{7323A0B0-A8C7-4AAF-BC9C-2EC2661E4153}"/>
              </a:ext>
            </a:extLst>
          </p:cNvPr>
          <p:cNvSpPr/>
          <p:nvPr/>
        </p:nvSpPr>
        <p:spPr>
          <a:xfrm>
            <a:off x="2597242" y="697706"/>
            <a:ext cx="8837419" cy="523220"/>
          </a:xfrm>
          <a:prstGeom prst="rect">
            <a:avLst/>
          </a:prstGeom>
        </p:spPr>
        <p:txBody>
          <a:bodyPr wrap="none">
            <a:spAutoFit/>
          </a:bodyPr>
          <a:lstStyle/>
          <a:p>
            <a:r>
              <a:rPr lang="en-US" sz="2800" dirty="0"/>
              <a:t>Ultrahigh-field (7 T) </a:t>
            </a:r>
            <a:r>
              <a:rPr lang="en-US" sz="2800" baseline="30000" dirty="0"/>
              <a:t>31</a:t>
            </a:r>
            <a:r>
              <a:rPr lang="en-US" sz="2800" dirty="0"/>
              <a:t>P Magnetic Resonance Spectroscopy </a:t>
            </a:r>
          </a:p>
        </p:txBody>
      </p:sp>
      <p:pic>
        <p:nvPicPr>
          <p:cNvPr id="7" name="Picture 6">
            <a:extLst>
              <a:ext uri="{FF2B5EF4-FFF2-40B4-BE49-F238E27FC236}">
                <a16:creationId xmlns:a16="http://schemas.microsoft.com/office/drawing/2014/main" id="{654C7D5D-96B2-40BF-B398-838FC75E9669}"/>
              </a:ext>
            </a:extLst>
          </p:cNvPr>
          <p:cNvPicPr>
            <a:picLocks noChangeAspect="1"/>
          </p:cNvPicPr>
          <p:nvPr/>
        </p:nvPicPr>
        <p:blipFill>
          <a:blip r:embed="rId2"/>
          <a:stretch>
            <a:fillRect/>
          </a:stretch>
        </p:blipFill>
        <p:spPr>
          <a:xfrm>
            <a:off x="1194188" y="1684026"/>
            <a:ext cx="4901812" cy="4463837"/>
          </a:xfrm>
          <a:prstGeom prst="rect">
            <a:avLst/>
          </a:prstGeom>
        </p:spPr>
      </p:pic>
      <p:sp>
        <p:nvSpPr>
          <p:cNvPr id="8" name="Rectangle 7">
            <a:extLst>
              <a:ext uri="{FF2B5EF4-FFF2-40B4-BE49-F238E27FC236}">
                <a16:creationId xmlns:a16="http://schemas.microsoft.com/office/drawing/2014/main" id="{6CC3FB18-195D-4667-8687-53378811B6CB}"/>
              </a:ext>
            </a:extLst>
          </p:cNvPr>
          <p:cNvSpPr/>
          <p:nvPr/>
        </p:nvSpPr>
        <p:spPr>
          <a:xfrm>
            <a:off x="6358779" y="2180313"/>
            <a:ext cx="4812804" cy="800219"/>
          </a:xfrm>
          <a:prstGeom prst="rect">
            <a:avLst/>
          </a:prstGeom>
        </p:spPr>
        <p:txBody>
          <a:bodyPr wrap="square">
            <a:spAutoFit/>
          </a:bodyPr>
          <a:lstStyle/>
          <a:p>
            <a:r>
              <a:rPr lang="en-US" sz="2800" dirty="0"/>
              <a:t>18 year-old healthy male</a:t>
            </a:r>
          </a:p>
          <a:p>
            <a:r>
              <a:rPr lang="en-US" dirty="0"/>
              <a:t>ATP, NADH &amp; NAD+ in occipital lobe</a:t>
            </a:r>
          </a:p>
        </p:txBody>
      </p:sp>
      <p:sp>
        <p:nvSpPr>
          <p:cNvPr id="10" name="Rectangle 9">
            <a:extLst>
              <a:ext uri="{FF2B5EF4-FFF2-40B4-BE49-F238E27FC236}">
                <a16:creationId xmlns:a16="http://schemas.microsoft.com/office/drawing/2014/main" id="{072856E0-50F7-4C01-88B9-D6C196EB3ED6}"/>
              </a:ext>
            </a:extLst>
          </p:cNvPr>
          <p:cNvSpPr/>
          <p:nvPr/>
        </p:nvSpPr>
        <p:spPr>
          <a:xfrm>
            <a:off x="6318470" y="4442560"/>
            <a:ext cx="4812804" cy="800219"/>
          </a:xfrm>
          <a:prstGeom prst="rect">
            <a:avLst/>
          </a:prstGeom>
        </p:spPr>
        <p:txBody>
          <a:bodyPr wrap="square">
            <a:spAutoFit/>
          </a:bodyPr>
          <a:lstStyle/>
          <a:p>
            <a:r>
              <a:rPr lang="en-US" sz="2800" dirty="0"/>
              <a:t>36 year-old healthy male</a:t>
            </a:r>
          </a:p>
          <a:p>
            <a:r>
              <a:rPr lang="en-US" dirty="0"/>
              <a:t>ATP, NADH &amp; NAD+ in occipital lobe</a:t>
            </a:r>
          </a:p>
        </p:txBody>
      </p:sp>
    </p:spTree>
    <p:extLst>
      <p:ext uri="{BB962C8B-B14F-4D97-AF65-F5344CB8AC3E}">
        <p14:creationId xmlns:p14="http://schemas.microsoft.com/office/powerpoint/2010/main" val="326250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57F1F5-7AF0-45CD-A40C-389932DEC6F1}"/>
              </a:ext>
            </a:extLst>
          </p:cNvPr>
          <p:cNvSpPr txBox="1"/>
          <p:nvPr/>
        </p:nvSpPr>
        <p:spPr>
          <a:xfrm>
            <a:off x="76891" y="251430"/>
            <a:ext cx="2872316" cy="707886"/>
          </a:xfrm>
          <a:prstGeom prst="rect">
            <a:avLst/>
          </a:prstGeom>
          <a:noFill/>
        </p:spPr>
        <p:txBody>
          <a:bodyPr wrap="square" rtlCol="0">
            <a:spAutoFit/>
          </a:bodyPr>
          <a:lstStyle/>
          <a:p>
            <a:r>
              <a:rPr lang="en-US" sz="2000" b="1" dirty="0">
                <a:solidFill>
                  <a:srgbClr val="FFFF00"/>
                </a:solidFill>
              </a:rPr>
              <a:t>3</a:t>
            </a:r>
            <a:r>
              <a:rPr lang="en-US" sz="2000" b="1" baseline="30000" dirty="0">
                <a:solidFill>
                  <a:srgbClr val="FFFF00"/>
                </a:solidFill>
              </a:rPr>
              <a:t>rd</a:t>
            </a:r>
            <a:r>
              <a:rPr lang="en-US" sz="2000" b="1" dirty="0">
                <a:solidFill>
                  <a:srgbClr val="FFFF00"/>
                </a:solidFill>
              </a:rPr>
              <a:t> Annual </a:t>
            </a:r>
          </a:p>
          <a:p>
            <a:r>
              <a:rPr lang="en-US" sz="2000" b="1" dirty="0"/>
              <a:t>NAD</a:t>
            </a:r>
            <a:r>
              <a:rPr lang="en-US" sz="2000" b="1" baseline="30000" dirty="0"/>
              <a:t>+</a:t>
            </a:r>
            <a:r>
              <a:rPr lang="en-US" sz="2000" b="1" dirty="0"/>
              <a:t> </a:t>
            </a:r>
            <a:r>
              <a:rPr lang="en-US" sz="2000" b="1" dirty="0">
                <a:solidFill>
                  <a:srgbClr val="FFFF00"/>
                </a:solidFill>
              </a:rPr>
              <a:t>Summit</a:t>
            </a:r>
          </a:p>
        </p:txBody>
      </p:sp>
      <p:sp>
        <p:nvSpPr>
          <p:cNvPr id="6" name="Title 1">
            <a:extLst>
              <a:ext uri="{FF2B5EF4-FFF2-40B4-BE49-F238E27FC236}">
                <a16:creationId xmlns:a16="http://schemas.microsoft.com/office/drawing/2014/main" id="{676FD75C-2E57-4AD2-BC6E-4C3252E53EE7}"/>
              </a:ext>
            </a:extLst>
          </p:cNvPr>
          <p:cNvSpPr txBox="1">
            <a:spLocks noGrp="1"/>
          </p:cNvSpPr>
          <p:nvPr>
            <p:ph type="ctrTitle"/>
          </p:nvPr>
        </p:nvSpPr>
        <p:spPr>
          <a:xfrm>
            <a:off x="2113029" y="155025"/>
            <a:ext cx="9664621" cy="1048053"/>
          </a:xfrm>
          <a:prstGeom prst="rect">
            <a:avLst/>
          </a:prstGeom>
        </p:spPr>
        <p:txBody>
          <a:bodyPr>
            <a:noAutofit/>
          </a:bodyPr>
          <a:lst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a:extLst/>
          </a:lstStyle>
          <a:p>
            <a:r>
              <a:rPr lang="en-US" sz="4400" dirty="0">
                <a:solidFill>
                  <a:srgbClr val="FFFF00"/>
                </a:solidFill>
                <a:latin typeface="Algerian" panose="04020705040A02060702" pitchFamily="82" charset="0"/>
              </a:rPr>
              <a:t>    Fundamental NAD+ Stories</a:t>
            </a:r>
            <a:endParaRPr lang="en-US" sz="4400" dirty="0">
              <a:latin typeface="Algerian" panose="04020705040A02060702" pitchFamily="82" charset="0"/>
            </a:endParaRPr>
          </a:p>
        </p:txBody>
      </p:sp>
      <p:sp>
        <p:nvSpPr>
          <p:cNvPr id="41" name="TextBox 40">
            <a:extLst>
              <a:ext uri="{FF2B5EF4-FFF2-40B4-BE49-F238E27FC236}">
                <a16:creationId xmlns:a16="http://schemas.microsoft.com/office/drawing/2014/main" id="{6C0D072B-E54A-4434-83AC-5A39FCF21BAF}"/>
              </a:ext>
            </a:extLst>
          </p:cNvPr>
          <p:cNvSpPr txBox="1"/>
          <p:nvPr/>
        </p:nvSpPr>
        <p:spPr>
          <a:xfrm>
            <a:off x="5649076" y="6452688"/>
            <a:ext cx="4312912" cy="307777"/>
          </a:xfrm>
          <a:prstGeom prst="rect">
            <a:avLst/>
          </a:prstGeom>
          <a:solidFill>
            <a:schemeClr val="bg1"/>
          </a:solidFill>
        </p:spPr>
        <p:txBody>
          <a:bodyPr wrap="none" rtlCol="0">
            <a:spAutoFit/>
          </a:bodyPr>
          <a:lstStyle/>
          <a:p>
            <a:r>
              <a:rPr lang="en-US" sz="1400" dirty="0"/>
              <a:t>* Zhu, et.al., </a:t>
            </a:r>
            <a:r>
              <a:rPr lang="en-US" sz="1400" i="1" dirty="0"/>
              <a:t>PNAS</a:t>
            </a:r>
            <a:r>
              <a:rPr lang="en-US" sz="1400" dirty="0"/>
              <a:t>, March, 2015, Vol 112, pp 2876- 2881 </a:t>
            </a:r>
          </a:p>
        </p:txBody>
      </p:sp>
      <p:sp>
        <p:nvSpPr>
          <p:cNvPr id="4" name="Rectangle 3">
            <a:extLst>
              <a:ext uri="{FF2B5EF4-FFF2-40B4-BE49-F238E27FC236}">
                <a16:creationId xmlns:a16="http://schemas.microsoft.com/office/drawing/2014/main" id="{7323A0B0-A8C7-4AAF-BC9C-2EC2661E4153}"/>
              </a:ext>
            </a:extLst>
          </p:cNvPr>
          <p:cNvSpPr/>
          <p:nvPr/>
        </p:nvSpPr>
        <p:spPr>
          <a:xfrm>
            <a:off x="1513049" y="2193535"/>
            <a:ext cx="2449325" cy="2554545"/>
          </a:xfrm>
          <a:prstGeom prst="rect">
            <a:avLst/>
          </a:prstGeom>
        </p:spPr>
        <p:txBody>
          <a:bodyPr wrap="none">
            <a:spAutoFit/>
          </a:bodyPr>
          <a:lstStyle/>
          <a:p>
            <a:r>
              <a:rPr lang="en-US" sz="3200" dirty="0"/>
              <a:t>Intracellular</a:t>
            </a:r>
          </a:p>
          <a:p>
            <a:r>
              <a:rPr lang="en-US" sz="3200" dirty="0"/>
              <a:t>NAD+ Levels </a:t>
            </a:r>
          </a:p>
          <a:p>
            <a:r>
              <a:rPr lang="en-US" sz="3200" dirty="0"/>
              <a:t>Decline with</a:t>
            </a:r>
          </a:p>
          <a:p>
            <a:r>
              <a:rPr lang="en-US" sz="3200" dirty="0"/>
              <a:t>Aging in the</a:t>
            </a:r>
          </a:p>
          <a:p>
            <a:r>
              <a:rPr lang="en-US" sz="3200" dirty="0"/>
              <a:t>Brain</a:t>
            </a:r>
          </a:p>
        </p:txBody>
      </p:sp>
      <p:pic>
        <p:nvPicPr>
          <p:cNvPr id="2" name="Picture 1">
            <a:extLst>
              <a:ext uri="{FF2B5EF4-FFF2-40B4-BE49-F238E27FC236}">
                <a16:creationId xmlns:a16="http://schemas.microsoft.com/office/drawing/2014/main" id="{E2EF71DC-1C0B-4B77-A972-FBD79D27193C}"/>
              </a:ext>
            </a:extLst>
          </p:cNvPr>
          <p:cNvPicPr>
            <a:picLocks noChangeAspect="1"/>
          </p:cNvPicPr>
          <p:nvPr/>
        </p:nvPicPr>
        <p:blipFill rotWithShape="1">
          <a:blip r:embed="rId3"/>
          <a:srcRect b="48188"/>
          <a:stretch/>
        </p:blipFill>
        <p:spPr>
          <a:xfrm>
            <a:off x="4572002" y="1151628"/>
            <a:ext cx="6728318" cy="4399819"/>
          </a:xfrm>
          <a:prstGeom prst="rect">
            <a:avLst/>
          </a:prstGeom>
        </p:spPr>
      </p:pic>
      <p:sp>
        <p:nvSpPr>
          <p:cNvPr id="3" name="Rectangle 2">
            <a:extLst>
              <a:ext uri="{FF2B5EF4-FFF2-40B4-BE49-F238E27FC236}">
                <a16:creationId xmlns:a16="http://schemas.microsoft.com/office/drawing/2014/main" id="{BC21BB31-5D38-4936-B486-E100B2A0C251}"/>
              </a:ext>
            </a:extLst>
          </p:cNvPr>
          <p:cNvSpPr/>
          <p:nvPr/>
        </p:nvSpPr>
        <p:spPr>
          <a:xfrm>
            <a:off x="5499652" y="5738537"/>
            <a:ext cx="6096000" cy="646331"/>
          </a:xfrm>
          <a:prstGeom prst="rect">
            <a:avLst/>
          </a:prstGeom>
        </p:spPr>
        <p:txBody>
          <a:bodyPr>
            <a:spAutoFit/>
          </a:bodyPr>
          <a:lstStyle/>
          <a:p>
            <a:r>
              <a:rPr lang="en-US" dirty="0"/>
              <a:t>In Vivo Measurement of NAD+ in the Brains of 17 </a:t>
            </a:r>
          </a:p>
          <a:p>
            <a:r>
              <a:rPr lang="en-US" dirty="0"/>
              <a:t>healthy patients, using 31P (7T) MRS Imaging *</a:t>
            </a:r>
          </a:p>
        </p:txBody>
      </p:sp>
    </p:spTree>
    <p:extLst>
      <p:ext uri="{BB962C8B-B14F-4D97-AF65-F5344CB8AC3E}">
        <p14:creationId xmlns:p14="http://schemas.microsoft.com/office/powerpoint/2010/main" val="69223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 grpId="0"/>
      <p:bldP spid="3" grpId="0"/>
    </p:bldLst>
  </p:timing>
</p:sld>
</file>

<file path=ppt/theme/theme1.xml><?xml version="1.0" encoding="utf-8"?>
<a:theme xmlns:a="http://schemas.openxmlformats.org/drawingml/2006/main" name="Headlines">
  <a:themeElements>
    <a:clrScheme name="Headlines">
      <a:dk1>
        <a:sysClr val="windowText" lastClr="000000"/>
      </a:dk1>
      <a:lt1>
        <a:sysClr val="window" lastClr="FFFFFF"/>
      </a:lt1>
      <a:dk2>
        <a:srgbClr val="1D1A1D"/>
      </a:dk2>
      <a:lt2>
        <a:srgbClr val="F5F5F5"/>
      </a:lt2>
      <a:accent1>
        <a:srgbClr val="439EB7"/>
      </a:accent1>
      <a:accent2>
        <a:srgbClr val="E28B55"/>
      </a:accent2>
      <a:accent3>
        <a:srgbClr val="DCB64D"/>
      </a:accent3>
      <a:accent4>
        <a:srgbClr val="4CA198"/>
      </a:accent4>
      <a:accent5>
        <a:srgbClr val="835B82"/>
      </a:accent5>
      <a:accent6>
        <a:srgbClr val="645135"/>
      </a:accent6>
      <a:hlink>
        <a:srgbClr val="439EB7"/>
      </a:hlink>
      <a:folHlink>
        <a:srgbClr val="835B82"/>
      </a:folHlink>
    </a:clrScheme>
    <a:fontScheme name="Headlines">
      <a:majorFont>
        <a:latin typeface="Century Schoolbook" panose="02040604050505020304"/>
        <a:ea typeface=""/>
        <a:cs typeface=""/>
        <a:font script="Jpan" typeface="メイリオ"/>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Headlines">
      <a:fillStyleLst>
        <a:solidFill>
          <a:schemeClr val="phClr"/>
        </a:solidFill>
        <a:solidFill>
          <a:schemeClr val="phClr">
            <a:tint val="67000"/>
            <a:satMod val="105000"/>
          </a:schemeClr>
        </a:solidFill>
        <a:gradFill rotWithShape="1">
          <a:gsLst>
            <a:gs pos="0">
              <a:schemeClr val="phClr">
                <a:tint val="100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6350" cap="flat" cmpd="sng" algn="in">
          <a:solidFill>
            <a:schemeClr val="phClr"/>
          </a:solidFill>
          <a:prstDash val="solid"/>
        </a:ln>
        <a:ln w="12700" cap="flat" cmpd="sng" algn="in">
          <a:solidFill>
            <a:schemeClr val="phClr"/>
          </a:solidFill>
          <a:prstDash val="solid"/>
        </a:ln>
        <a:ln w="19050" cap="flat" cmpd="sng" algn="in">
          <a:solidFill>
            <a:schemeClr val="phClr">
              <a:satMod val="150000"/>
            </a:schemeClr>
          </a:solidFill>
          <a:prstDash val="solid"/>
        </a:ln>
      </a:lnStyleLst>
      <a:effectStyleLst>
        <a:effectStyle>
          <a:effectLst/>
        </a:effectStyle>
        <a:effectStyle>
          <a:effectLst/>
        </a:effectStyle>
        <a:effectStyle>
          <a:effectLst>
            <a:innerShdw blurRad="88900" dist="25400" dir="10800000">
              <a:srgbClr val="000000">
                <a:alpha val="25000"/>
              </a:srgbClr>
            </a:innerShdw>
            <a:outerShdw blurRad="25400" dist="25400" dir="5400000" rotWithShape="0">
              <a:srgbClr val="FFFFFF">
                <a:alpha val="1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dlines" id="{3841520A-25F2-4EB8-BE4C-611DB5ABEED9}" vid="{ECD25A4C-D97E-4C12-84B1-63580BFFAEE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TM10001103[[fn=Headlines]]</Template>
  <TotalTime>3899</TotalTime>
  <Words>3711</Words>
  <Application>Microsoft Office PowerPoint</Application>
  <PresentationFormat>Widescreen</PresentationFormat>
  <Paragraphs>598</Paragraphs>
  <Slides>45</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45</vt:i4>
      </vt:variant>
    </vt:vector>
  </HeadingPairs>
  <TitlesOfParts>
    <vt:vector size="52" baseType="lpstr">
      <vt:lpstr>Algerian</vt:lpstr>
      <vt:lpstr>Arial</vt:lpstr>
      <vt:lpstr>Calibri</vt:lpstr>
      <vt:lpstr>Century Schoolbook</vt:lpstr>
      <vt:lpstr>Corbel</vt:lpstr>
      <vt:lpstr>Wingdings 2</vt:lpstr>
      <vt:lpstr>Headlines</vt:lpstr>
      <vt:lpstr>   TALES About NAD+</vt:lpstr>
      <vt:lpstr>PowerPoint Presentation</vt:lpstr>
      <vt:lpstr>Summary of Today’s Lecture </vt:lpstr>
      <vt:lpstr>PowerPoint Presentation</vt:lpstr>
      <vt:lpstr>Fundamental NAD+ StorY: NAD+ Consuming vs Non-consuming Processes</vt:lpstr>
      <vt:lpstr>Fundamental NAD+ Aging Stories: Aging is manifested by Two NAD+-related Stories</vt:lpstr>
      <vt:lpstr>    measuring NAD+ in the Brain</vt:lpstr>
      <vt:lpstr>    measuring NAD+ in the Brain</vt:lpstr>
      <vt:lpstr>    Fundamental NAD+ Stories</vt:lpstr>
      <vt:lpstr>    Fundamental NAD+ Stories</vt:lpstr>
      <vt:lpstr>The 3 outcomes of NAD+ levels</vt:lpstr>
      <vt:lpstr>    Fundamental NAD+ Stories</vt:lpstr>
      <vt:lpstr>    Fundamental NAD+ Stories                unique subcellular roles of NAD+ and NADP+  </vt:lpstr>
      <vt:lpstr>    Fundamental NAD+ Stories</vt:lpstr>
      <vt:lpstr>    Fundamental NAD+ Stories The “7 Sirtuin Stories”</vt:lpstr>
      <vt:lpstr>    Fundamental NAD+ Stories The “Sirtuin StorY”</vt:lpstr>
      <vt:lpstr>    Fundamental NAD+ Stories</vt:lpstr>
      <vt:lpstr>    Fundamental NAD+ Stories</vt:lpstr>
      <vt:lpstr>    Fundamental NAD+ Stories</vt:lpstr>
      <vt:lpstr>    Fundamental NAD+ Stories</vt:lpstr>
      <vt:lpstr>    Fundamental NAD+ Stories</vt:lpstr>
      <vt:lpstr>    Fundamental NAD+ Stories</vt:lpstr>
      <vt:lpstr>    Fundamental NAD+ Stories  NAD+ and Aging</vt:lpstr>
      <vt:lpstr>    Fundamental NAD+ Stories</vt:lpstr>
      <vt:lpstr>    Fundamental NAD+ Stories</vt:lpstr>
      <vt:lpstr>    Fundamental NAD+ Stories</vt:lpstr>
      <vt:lpstr>    Fundamental NAD+ Stories</vt:lpstr>
      <vt:lpstr>    Fundamental NAD+ Stories</vt:lpstr>
      <vt:lpstr>THE Low NAD+ CHAMBER OF HORRORS</vt:lpstr>
      <vt:lpstr>THE low NAD+ CHAMBER OF HORRORS</vt:lpstr>
      <vt:lpstr>    Pacmen who eat NAD+ Stories</vt:lpstr>
      <vt:lpstr>    Pacmen who eat NAD+ Stories</vt:lpstr>
      <vt:lpstr>    A New NAD+ StorY from 2017</vt:lpstr>
      <vt:lpstr>    A New NAD+ StorY from 2017</vt:lpstr>
      <vt:lpstr>    Fundamental NAD+ Stories</vt:lpstr>
      <vt:lpstr>          pacmen who eat NAD+ </vt:lpstr>
      <vt:lpstr>    Fundamental NAD+ Stories</vt:lpstr>
      <vt:lpstr>PowerPoint Presentation</vt:lpstr>
      <vt:lpstr>PowerPoint Presentation</vt:lpstr>
      <vt:lpstr>PowerPoint Presentation</vt:lpstr>
      <vt:lpstr>PowerPoint Presentation</vt:lpstr>
      <vt:lpstr>Conclusions and Practical  Consequences</vt:lpstr>
      <vt:lpstr>Conclusions and practical interventions</vt:lpstr>
      <vt:lpstr>Conclusions and practical interventions</vt:lpstr>
      <vt:lpstr>Aging  ScienceS  core  team:   James P. Watson, M.D.  Melody Winnig, M.I.S.  Michael Giuliano, M. S.  Vince Giuliano,PhD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TALES of NAD+</dc:title>
  <dc:creator>james watson</dc:creator>
  <cp:lastModifiedBy>Vincent Giuliano</cp:lastModifiedBy>
  <cp:revision>125</cp:revision>
  <dcterms:created xsi:type="dcterms:W3CDTF">2018-01-26T03:12:38Z</dcterms:created>
  <dcterms:modified xsi:type="dcterms:W3CDTF">2018-02-04T19:26:12Z</dcterms:modified>
</cp:coreProperties>
</file>